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4"/>
  </p:sldMasterIdLst>
  <p:notesMasterIdLst>
    <p:notesMasterId r:id="rId31"/>
  </p:notesMasterIdLst>
  <p:sldIdLst>
    <p:sldId id="256" r:id="rId5"/>
    <p:sldId id="270" r:id="rId6"/>
    <p:sldId id="257" r:id="rId7"/>
    <p:sldId id="272" r:id="rId8"/>
    <p:sldId id="273" r:id="rId9"/>
    <p:sldId id="258" r:id="rId10"/>
    <p:sldId id="260" r:id="rId11"/>
    <p:sldId id="259" r:id="rId12"/>
    <p:sldId id="279" r:id="rId13"/>
    <p:sldId id="261" r:id="rId14"/>
    <p:sldId id="265" r:id="rId15"/>
    <p:sldId id="280" r:id="rId16"/>
    <p:sldId id="262" r:id="rId17"/>
    <p:sldId id="266" r:id="rId18"/>
    <p:sldId id="267" r:id="rId19"/>
    <p:sldId id="263" r:id="rId20"/>
    <p:sldId id="271" r:id="rId21"/>
    <p:sldId id="268" r:id="rId22"/>
    <p:sldId id="269" r:id="rId23"/>
    <p:sldId id="264" r:id="rId24"/>
    <p:sldId id="274" r:id="rId25"/>
    <p:sldId id="276" r:id="rId26"/>
    <p:sldId id="275" r:id="rId27"/>
    <p:sldId id="281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6CB"/>
    <a:srgbClr val="142F5A"/>
    <a:srgbClr val="311E50"/>
    <a:srgbClr val="F58FB8"/>
    <a:srgbClr val="B39DDB"/>
    <a:srgbClr val="AEF4F2"/>
    <a:srgbClr val="76EDEA"/>
    <a:srgbClr val="B26DD5"/>
    <a:srgbClr val="D127D9"/>
    <a:srgbClr val="8BC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CF34C-C801-43A5-8A1A-3AA264FD6D44}" v="148" dt="2024-05-10T04:41:01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21036-1CF7-47CC-82F4-5B0F2E4B370F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2A5D8-474D-4F9D-B45C-FC26B7A83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1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2A5D8-474D-4F9D-B45C-FC26B7A839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82A5D8-474D-4F9D-B45C-FC26B7A839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4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1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2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0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3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9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5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3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94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392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1" r:id="rId6"/>
    <p:sldLayoutId id="2147483827" r:id="rId7"/>
    <p:sldLayoutId id="2147483828" r:id="rId8"/>
    <p:sldLayoutId id="2147483829" r:id="rId9"/>
    <p:sldLayoutId id="2147483830" r:id="rId10"/>
    <p:sldLayoutId id="2147483832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teertha/ushealthinsurancedataset/data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6BDC8-BAB5-43AF-1FB4-A7760F5CD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301905"/>
          </a:xfrm>
        </p:spPr>
        <p:txBody>
          <a:bodyPr anchor="ctr"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  <a:t>Data analysis on us Health Insurance</a:t>
            </a:r>
            <a:br>
              <a:rPr lang="en-US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ptos Light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tx1"/>
              </a:solidFill>
              <a:latin typeface="Aptos Light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2A268-AA80-CC51-E033-E6F3E16B4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110182"/>
            <a:ext cx="3850252" cy="1776652"/>
          </a:xfrm>
        </p:spPr>
        <p:txBody>
          <a:bodyPr anchor="t">
            <a:normAutofit fontScale="92500"/>
          </a:bodyPr>
          <a:lstStyle/>
          <a:p>
            <a:r>
              <a:rPr lang="en-US" sz="2200" b="1" dirty="0"/>
              <a:t>ISYS 812: final PROJECT</a:t>
            </a:r>
          </a:p>
          <a:p>
            <a:r>
              <a:rPr lang="en-US" sz="2200" b="1" dirty="0"/>
              <a:t>NAME:  Padmasree </a:t>
            </a:r>
            <a:r>
              <a:rPr lang="en-US" sz="2200" b="1" dirty="0" err="1"/>
              <a:t>sappa</a:t>
            </a:r>
            <a:endParaRPr lang="en-US" sz="2200" b="1" dirty="0"/>
          </a:p>
          <a:p>
            <a:r>
              <a:rPr lang="en-US" sz="2200" b="1" dirty="0"/>
              <a:t>Prof. Guillaume </a:t>
            </a:r>
            <a:r>
              <a:rPr lang="en-US" sz="2200" b="1" dirty="0" err="1"/>
              <a:t>faddoul</a:t>
            </a:r>
            <a:endParaRPr lang="en-US" sz="2800" b="1" u="none" strike="no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" name="Picture 24" descr="Connected sticks shaping polygons background">
            <a:extLst>
              <a:ext uri="{FF2B5EF4-FFF2-40B4-BE49-F238E27FC236}">
                <a16:creationId xmlns:a16="http://schemas.microsoft.com/office/drawing/2014/main" id="{01A1B8BE-6371-929D-20A6-F6574821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8" r="13645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0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 manipulation (contd.)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998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50E874-8990-7620-B857-60D68E51591C}"/>
              </a:ext>
            </a:extLst>
          </p:cNvPr>
          <p:cNvSpPr txBox="1"/>
          <p:nvPr/>
        </p:nvSpPr>
        <p:spPr>
          <a:xfrm>
            <a:off x="660400" y="3301067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Added new 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F5E52-07A4-ADAA-6F54-3E320FA9F2C9}"/>
              </a:ext>
            </a:extLst>
          </p:cNvPr>
          <p:cNvSpPr txBox="1"/>
          <p:nvPr/>
        </p:nvSpPr>
        <p:spPr>
          <a:xfrm>
            <a:off x="720433" y="2002303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One-hot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BDA1B-43C6-3BD1-4745-4BF063E6B164}"/>
              </a:ext>
            </a:extLst>
          </p:cNvPr>
          <p:cNvSpPr txBox="1"/>
          <p:nvPr/>
        </p:nvSpPr>
        <p:spPr>
          <a:xfrm>
            <a:off x="720434" y="4599832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Outliers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BFACF-2D9B-7BD5-F6D0-E135720FF26F}"/>
              </a:ext>
            </a:extLst>
          </p:cNvPr>
          <p:cNvSpPr txBox="1"/>
          <p:nvPr/>
        </p:nvSpPr>
        <p:spPr>
          <a:xfrm>
            <a:off x="5472544" y="3262721"/>
            <a:ext cx="143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BMI:</a:t>
            </a:r>
            <a:r>
              <a:rPr lang="en-US" dirty="0"/>
              <a:t> 	</a:t>
            </a:r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FFB3A-A65B-89FC-5C4D-C61D535AA444}"/>
              </a:ext>
            </a:extLst>
          </p:cNvPr>
          <p:cNvSpPr txBox="1"/>
          <p:nvPr/>
        </p:nvSpPr>
        <p:spPr>
          <a:xfrm>
            <a:off x="8566726" y="321192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CHARGES: 	</a:t>
            </a:r>
            <a:r>
              <a:rPr lang="en-US" b="1" dirty="0">
                <a:solidFill>
                  <a:srgbClr val="FF0000"/>
                </a:solidFill>
              </a:rPr>
              <a:t>139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73073-7DA6-7B34-C024-6973AE03B2E9}"/>
              </a:ext>
            </a:extLst>
          </p:cNvPr>
          <p:cNvSpPr txBox="1"/>
          <p:nvPr/>
        </p:nvSpPr>
        <p:spPr>
          <a:xfrm>
            <a:off x="5472544" y="3783764"/>
            <a:ext cx="449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Rows with outliers: 		</a:t>
            </a:r>
            <a:r>
              <a:rPr lang="en-US" sz="2000" dirty="0">
                <a:solidFill>
                  <a:srgbClr val="FF0000"/>
                </a:solidFill>
              </a:rPr>
              <a:t>1337</a:t>
            </a:r>
          </a:p>
          <a:p>
            <a:r>
              <a:rPr lang="en-US" sz="2000" dirty="0"/>
              <a:t>Rows without outliers:		</a:t>
            </a:r>
            <a:r>
              <a:rPr lang="en-US" sz="2000" dirty="0">
                <a:solidFill>
                  <a:srgbClr val="FF0000"/>
                </a:solidFill>
              </a:rPr>
              <a:t>1190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476A96-39CD-97A4-D31A-1058E1C01550}"/>
              </a:ext>
            </a:extLst>
          </p:cNvPr>
          <p:cNvSpPr/>
          <p:nvPr/>
        </p:nvSpPr>
        <p:spPr>
          <a:xfrm>
            <a:off x="5680364" y="5070591"/>
            <a:ext cx="5121563" cy="581890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we ignore major data points/ records?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A18D227-DD33-428F-CCDB-24E13BC420F3}"/>
              </a:ext>
            </a:extLst>
          </p:cNvPr>
          <p:cNvSpPr/>
          <p:nvPr/>
        </p:nvSpPr>
        <p:spPr>
          <a:xfrm>
            <a:off x="10058400" y="3783764"/>
            <a:ext cx="258618" cy="65430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5161F-6023-5E36-2E3A-B4FD9A63D706}"/>
              </a:ext>
            </a:extLst>
          </p:cNvPr>
          <p:cNvSpPr txBox="1"/>
          <p:nvPr/>
        </p:nvSpPr>
        <p:spPr>
          <a:xfrm>
            <a:off x="10654145" y="3926252"/>
            <a:ext cx="7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147</a:t>
            </a:r>
          </a:p>
        </p:txBody>
      </p:sp>
    </p:spTree>
    <p:extLst>
      <p:ext uri="{BB962C8B-B14F-4D97-AF65-F5344CB8AC3E}">
        <p14:creationId xmlns:p14="http://schemas.microsoft.com/office/powerpoint/2010/main" val="2279602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3" grpId="0"/>
      <p:bldP spid="15" grpId="0" animBg="1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1060F580-8880-2174-12EB-340C09262845}"/>
              </a:ext>
            </a:extLst>
          </p:cNvPr>
          <p:cNvSpPr/>
          <p:nvPr/>
        </p:nvSpPr>
        <p:spPr>
          <a:xfrm>
            <a:off x="3104670" y="2078519"/>
            <a:ext cx="973836" cy="625706"/>
          </a:xfrm>
          <a:prstGeom prst="ellipse">
            <a:avLst/>
          </a:prstGeom>
          <a:gradFill flip="none" rotWithShape="1">
            <a:gsLst>
              <a:gs pos="0">
                <a:srgbClr val="D127D9">
                  <a:shade val="30000"/>
                  <a:satMod val="115000"/>
                </a:srgbClr>
              </a:gs>
              <a:gs pos="50000">
                <a:srgbClr val="D127D9">
                  <a:shade val="67500"/>
                  <a:satMod val="115000"/>
                </a:srgbClr>
              </a:gs>
              <a:gs pos="100000">
                <a:srgbClr val="D127D9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0.79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 analysis – (pre-analysis)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99616"/>
            <a:ext cx="10945110" cy="336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3993CD-CC91-57B1-B3D5-2C8706D95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49" y="1647876"/>
            <a:ext cx="7075596" cy="52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907B21-CEB1-AC99-E0D2-54BB804CF553}"/>
              </a:ext>
            </a:extLst>
          </p:cNvPr>
          <p:cNvSpPr txBox="1"/>
          <p:nvPr/>
        </p:nvSpPr>
        <p:spPr>
          <a:xfrm>
            <a:off x="801934" y="2185758"/>
            <a:ext cx="1735893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Smoker status: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4E96F-E280-C87C-5F69-8C3C5F092B4A}"/>
              </a:ext>
            </a:extLst>
          </p:cNvPr>
          <p:cNvSpPr txBox="1"/>
          <p:nvPr/>
        </p:nvSpPr>
        <p:spPr>
          <a:xfrm>
            <a:off x="801934" y="3164059"/>
            <a:ext cx="1735893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Age: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B7400-14C4-9ECE-E4C4-1F79279AA380}"/>
              </a:ext>
            </a:extLst>
          </p:cNvPr>
          <p:cNvSpPr txBox="1"/>
          <p:nvPr/>
        </p:nvSpPr>
        <p:spPr>
          <a:xfrm>
            <a:off x="801934" y="4142361"/>
            <a:ext cx="1735893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BMI: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44F06-F021-5008-9C54-FC1FE8D574C5}"/>
              </a:ext>
            </a:extLst>
          </p:cNvPr>
          <p:cNvSpPr txBox="1"/>
          <p:nvPr/>
        </p:nvSpPr>
        <p:spPr>
          <a:xfrm>
            <a:off x="801934" y="5120663"/>
            <a:ext cx="1735893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Children: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E6E1B6-3EFA-7044-2754-6367D1D78EA9}"/>
              </a:ext>
            </a:extLst>
          </p:cNvPr>
          <p:cNvSpPr/>
          <p:nvPr/>
        </p:nvSpPr>
        <p:spPr>
          <a:xfrm>
            <a:off x="6652260" y="1681496"/>
            <a:ext cx="484632" cy="4513564"/>
          </a:xfrm>
          <a:prstGeom prst="rect">
            <a:avLst/>
          </a:prstGeom>
          <a:noFill/>
          <a:ln w="57150">
            <a:solidFill>
              <a:srgbClr val="8BCD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CA015FC-61FE-8E6F-0ACB-79C36DBD9FB1}"/>
              </a:ext>
            </a:extLst>
          </p:cNvPr>
          <p:cNvSpPr/>
          <p:nvPr/>
        </p:nvSpPr>
        <p:spPr>
          <a:xfrm>
            <a:off x="5294376" y="3493008"/>
            <a:ext cx="576072" cy="169164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FBB72-B3A4-66DD-59D8-ACC3D3FA7957}"/>
              </a:ext>
            </a:extLst>
          </p:cNvPr>
          <p:cNvSpPr/>
          <p:nvPr/>
        </p:nvSpPr>
        <p:spPr>
          <a:xfrm>
            <a:off x="5454396" y="2306790"/>
            <a:ext cx="367286" cy="16916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70C67-890A-16FF-968A-6941CDA86B34}"/>
              </a:ext>
            </a:extLst>
          </p:cNvPr>
          <p:cNvSpPr/>
          <p:nvPr/>
        </p:nvSpPr>
        <p:spPr>
          <a:xfrm>
            <a:off x="5454395" y="2057730"/>
            <a:ext cx="373381" cy="21455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806D88-2F2F-B745-D8AC-1ADC02F364E3}"/>
              </a:ext>
            </a:extLst>
          </p:cNvPr>
          <p:cNvSpPr/>
          <p:nvPr/>
        </p:nvSpPr>
        <p:spPr>
          <a:xfrm>
            <a:off x="5454395" y="1810512"/>
            <a:ext cx="373381" cy="16459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EBA286-CA93-A608-DFB6-620F87F785BB}"/>
              </a:ext>
            </a:extLst>
          </p:cNvPr>
          <p:cNvSpPr/>
          <p:nvPr/>
        </p:nvSpPr>
        <p:spPr>
          <a:xfrm>
            <a:off x="3093480" y="4992476"/>
            <a:ext cx="973836" cy="625706"/>
          </a:xfrm>
          <a:prstGeom prst="ellipse">
            <a:avLst/>
          </a:prstGeom>
          <a:gradFill flip="none" rotWithShape="1">
            <a:gsLst>
              <a:gs pos="0">
                <a:srgbClr val="D127D9">
                  <a:shade val="30000"/>
                  <a:satMod val="115000"/>
                </a:srgbClr>
              </a:gs>
              <a:gs pos="50000">
                <a:srgbClr val="D127D9">
                  <a:shade val="67500"/>
                  <a:satMod val="115000"/>
                </a:srgbClr>
              </a:gs>
              <a:gs pos="100000">
                <a:srgbClr val="D127D9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0.07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D92C0B-AD20-B234-1991-14D174650690}"/>
              </a:ext>
            </a:extLst>
          </p:cNvPr>
          <p:cNvSpPr/>
          <p:nvPr/>
        </p:nvSpPr>
        <p:spPr>
          <a:xfrm>
            <a:off x="3104670" y="4014174"/>
            <a:ext cx="973836" cy="625706"/>
          </a:xfrm>
          <a:prstGeom prst="ellipse">
            <a:avLst/>
          </a:prstGeom>
          <a:gradFill flip="none" rotWithShape="1">
            <a:gsLst>
              <a:gs pos="0">
                <a:srgbClr val="D127D9">
                  <a:shade val="30000"/>
                  <a:satMod val="115000"/>
                </a:srgbClr>
              </a:gs>
              <a:gs pos="50000">
                <a:srgbClr val="D127D9">
                  <a:shade val="67500"/>
                  <a:satMod val="115000"/>
                </a:srgbClr>
              </a:gs>
              <a:gs pos="100000">
                <a:srgbClr val="D127D9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0.20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7FF681-2268-B68F-89CD-79D7761F89AB}"/>
              </a:ext>
            </a:extLst>
          </p:cNvPr>
          <p:cNvSpPr/>
          <p:nvPr/>
        </p:nvSpPr>
        <p:spPr>
          <a:xfrm>
            <a:off x="3115860" y="3056821"/>
            <a:ext cx="973836" cy="625706"/>
          </a:xfrm>
          <a:prstGeom prst="ellipse">
            <a:avLst/>
          </a:prstGeom>
          <a:gradFill flip="none" rotWithShape="1">
            <a:gsLst>
              <a:gs pos="0">
                <a:srgbClr val="D127D9">
                  <a:shade val="30000"/>
                  <a:satMod val="115000"/>
                </a:srgbClr>
              </a:gs>
              <a:gs pos="50000">
                <a:srgbClr val="D127D9">
                  <a:shade val="67500"/>
                  <a:satMod val="115000"/>
                </a:srgbClr>
              </a:gs>
              <a:gs pos="100000">
                <a:srgbClr val="D127D9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0.30</a:t>
            </a:r>
          </a:p>
        </p:txBody>
      </p:sp>
    </p:spTree>
    <p:extLst>
      <p:ext uri="{BB962C8B-B14F-4D97-AF65-F5344CB8AC3E}">
        <p14:creationId xmlns:p14="http://schemas.microsoft.com/office/powerpoint/2010/main" val="3727949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 animBg="1"/>
      <p:bldP spid="7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Comparing the datasets for both cases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786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6A031-FC44-DA93-6132-BE04583D54B6}"/>
              </a:ext>
            </a:extLst>
          </p:cNvPr>
          <p:cNvSpPr txBox="1"/>
          <p:nvPr/>
        </p:nvSpPr>
        <p:spPr>
          <a:xfrm>
            <a:off x="4440110" y="1749829"/>
            <a:ext cx="3227294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Charges VS Smoker status: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D9DF26-F602-D96A-CF5E-8DB9AE25E4E2}"/>
              </a:ext>
            </a:extLst>
          </p:cNvPr>
          <p:cNvGrpSpPr/>
          <p:nvPr/>
        </p:nvGrpSpPr>
        <p:grpSpPr>
          <a:xfrm>
            <a:off x="950976" y="2219209"/>
            <a:ext cx="4626072" cy="4347837"/>
            <a:chOff x="950976" y="2219209"/>
            <a:chExt cx="4626072" cy="43478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413D8-EBFF-9245-CE21-BAD8D8F12139}"/>
                </a:ext>
              </a:extLst>
            </p:cNvPr>
            <p:cNvSpPr txBox="1"/>
            <p:nvPr/>
          </p:nvSpPr>
          <p:spPr>
            <a:xfrm>
              <a:off x="1726040" y="6197714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without outliers</a:t>
              </a:r>
            </a:p>
          </p:txBody>
        </p:sp>
        <p:pic>
          <p:nvPicPr>
            <p:cNvPr id="14" name="Picture 1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7CC40A5A-E874-ADE6-C733-250D42D0C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70"/>
            <a:stretch/>
          </p:blipFill>
          <p:spPr>
            <a:xfrm>
              <a:off x="950976" y="2219209"/>
              <a:ext cx="4626072" cy="390913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6A8AFD-C0D5-339E-32C6-DD9F9CA7514B}"/>
              </a:ext>
            </a:extLst>
          </p:cNvPr>
          <p:cNvGrpSpPr/>
          <p:nvPr/>
        </p:nvGrpSpPr>
        <p:grpSpPr>
          <a:xfrm>
            <a:off x="6424095" y="2148064"/>
            <a:ext cx="4816929" cy="4421972"/>
            <a:chOff x="6424095" y="2148064"/>
            <a:chExt cx="4816929" cy="44219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64393A-2381-A652-F3BA-D5DA6CD649B3}"/>
                </a:ext>
              </a:extLst>
            </p:cNvPr>
            <p:cNvSpPr txBox="1"/>
            <p:nvPr/>
          </p:nvSpPr>
          <p:spPr>
            <a:xfrm>
              <a:off x="7364840" y="6200704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 outliers</a:t>
              </a:r>
            </a:p>
          </p:txBody>
        </p:sp>
        <p:pic>
          <p:nvPicPr>
            <p:cNvPr id="16" name="Picture 15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66B4C67-1373-7129-3714-0D828E9D9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402"/>
            <a:stretch/>
          </p:blipFill>
          <p:spPr>
            <a:xfrm>
              <a:off x="6424095" y="2148064"/>
              <a:ext cx="4816929" cy="4010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203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Comparing the datasets for both cases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786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6A031-FC44-DA93-6132-BE04583D54B6}"/>
              </a:ext>
            </a:extLst>
          </p:cNvPr>
          <p:cNvSpPr txBox="1"/>
          <p:nvPr/>
        </p:nvSpPr>
        <p:spPr>
          <a:xfrm>
            <a:off x="4440110" y="2102594"/>
            <a:ext cx="3227294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Charges VS Age: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B6814D-59EC-A5B6-EAC3-5B1B77B8153E}"/>
              </a:ext>
            </a:extLst>
          </p:cNvPr>
          <p:cNvGrpSpPr/>
          <p:nvPr/>
        </p:nvGrpSpPr>
        <p:grpSpPr>
          <a:xfrm>
            <a:off x="1026866" y="2941314"/>
            <a:ext cx="4210152" cy="3286823"/>
            <a:chOff x="1026866" y="2941314"/>
            <a:chExt cx="4210152" cy="328682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E4FFD3F-4DA5-9D84-4A76-96924CE60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68"/>
            <a:stretch/>
          </p:blipFill>
          <p:spPr bwMode="auto">
            <a:xfrm>
              <a:off x="1026866" y="2941314"/>
              <a:ext cx="4210152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A96A3-B0D1-BF94-09E6-F6F77E0F6FDB}"/>
                </a:ext>
              </a:extLst>
            </p:cNvPr>
            <p:cNvSpPr txBox="1"/>
            <p:nvPr/>
          </p:nvSpPr>
          <p:spPr>
            <a:xfrm>
              <a:off x="1584308" y="5858805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without outliers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084E16-0C7F-E486-FFE9-9224559BC53C}"/>
              </a:ext>
            </a:extLst>
          </p:cNvPr>
          <p:cNvGrpSpPr/>
          <p:nvPr/>
        </p:nvGrpSpPr>
        <p:grpSpPr>
          <a:xfrm>
            <a:off x="6602099" y="2941314"/>
            <a:ext cx="4210152" cy="3250151"/>
            <a:chOff x="6602099" y="2941314"/>
            <a:chExt cx="4210152" cy="325015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41C60B16-6BEA-64A6-7131-C6B2CCF09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68"/>
            <a:stretch/>
          </p:blipFill>
          <p:spPr bwMode="auto">
            <a:xfrm>
              <a:off x="6602099" y="2941314"/>
              <a:ext cx="4210152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594B2F-CE85-2A52-25CD-007FFEAFE0CA}"/>
                </a:ext>
              </a:extLst>
            </p:cNvPr>
            <p:cNvSpPr txBox="1"/>
            <p:nvPr/>
          </p:nvSpPr>
          <p:spPr>
            <a:xfrm>
              <a:off x="7208440" y="5822133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 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7610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Comparing the datasets for both cases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786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6A031-FC44-DA93-6132-BE04583D54B6}"/>
              </a:ext>
            </a:extLst>
          </p:cNvPr>
          <p:cNvSpPr txBox="1"/>
          <p:nvPr/>
        </p:nvSpPr>
        <p:spPr>
          <a:xfrm>
            <a:off x="4440110" y="2102594"/>
            <a:ext cx="3227294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Charges VS BMI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E5726C-7FDA-95B5-C6F0-7F3E5C860AD7}"/>
              </a:ext>
            </a:extLst>
          </p:cNvPr>
          <p:cNvGrpSpPr/>
          <p:nvPr/>
        </p:nvGrpSpPr>
        <p:grpSpPr>
          <a:xfrm>
            <a:off x="1183341" y="2995103"/>
            <a:ext cx="4004778" cy="3233034"/>
            <a:chOff x="1183341" y="2995103"/>
            <a:chExt cx="4004778" cy="32330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A96A3-B0D1-BF94-09E6-F6F77E0F6FDB}"/>
                </a:ext>
              </a:extLst>
            </p:cNvPr>
            <p:cNvSpPr txBox="1"/>
            <p:nvPr/>
          </p:nvSpPr>
          <p:spPr>
            <a:xfrm>
              <a:off x="1584308" y="5858805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without outliers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021E15A-B5D4-A46E-BE3A-8447C09C7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92" r="32861"/>
            <a:stretch/>
          </p:blipFill>
          <p:spPr bwMode="auto">
            <a:xfrm>
              <a:off x="1183341" y="2995103"/>
              <a:ext cx="4004778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7EFF2A-0B5F-1DD1-F6E1-D99846EE069C}"/>
              </a:ext>
            </a:extLst>
          </p:cNvPr>
          <p:cNvGrpSpPr/>
          <p:nvPr/>
        </p:nvGrpSpPr>
        <p:grpSpPr>
          <a:xfrm>
            <a:off x="6807473" y="2995102"/>
            <a:ext cx="4004778" cy="3196363"/>
            <a:chOff x="6807473" y="2995102"/>
            <a:chExt cx="4004778" cy="31963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594B2F-CE85-2A52-25CD-007FFEAFE0CA}"/>
                </a:ext>
              </a:extLst>
            </p:cNvPr>
            <p:cNvSpPr txBox="1"/>
            <p:nvPr/>
          </p:nvSpPr>
          <p:spPr>
            <a:xfrm>
              <a:off x="7208440" y="5822133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 outliers</a:t>
              </a:r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55F2F89-8E3B-1A82-506F-D2BE2C4B9B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2" r="32741"/>
            <a:stretch/>
          </p:blipFill>
          <p:spPr bwMode="auto">
            <a:xfrm>
              <a:off x="6807473" y="2995102"/>
              <a:ext cx="4004778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738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Comparing the datasets for both cases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786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6A031-FC44-DA93-6132-BE04583D54B6}"/>
              </a:ext>
            </a:extLst>
          </p:cNvPr>
          <p:cNvSpPr txBox="1"/>
          <p:nvPr/>
        </p:nvSpPr>
        <p:spPr>
          <a:xfrm>
            <a:off x="4440110" y="2102594"/>
            <a:ext cx="3227294" cy="369332"/>
          </a:xfrm>
          <a:prstGeom prst="rect">
            <a:avLst/>
          </a:prstGeom>
          <a:solidFill>
            <a:srgbClr val="FFC000"/>
          </a:solidFill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Charges VS Children: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339E4F-5C16-1528-397E-93D18F3A7AE7}"/>
              </a:ext>
            </a:extLst>
          </p:cNvPr>
          <p:cNvGrpSpPr/>
          <p:nvPr/>
        </p:nvGrpSpPr>
        <p:grpSpPr>
          <a:xfrm>
            <a:off x="1181711" y="2915659"/>
            <a:ext cx="4006408" cy="3312478"/>
            <a:chOff x="1181711" y="2915659"/>
            <a:chExt cx="4006408" cy="33124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BA96A3-B0D1-BF94-09E6-F6F77E0F6FDB}"/>
                </a:ext>
              </a:extLst>
            </p:cNvPr>
            <p:cNvSpPr txBox="1"/>
            <p:nvPr/>
          </p:nvSpPr>
          <p:spPr>
            <a:xfrm>
              <a:off x="1584308" y="5858805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without outliers</a:t>
              </a:r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B218068-603D-0E2C-0D99-6918A4D54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39"/>
            <a:stretch/>
          </p:blipFill>
          <p:spPr bwMode="auto">
            <a:xfrm>
              <a:off x="1181711" y="2915659"/>
              <a:ext cx="4006408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70679-C6D6-8B80-9D2D-15079AD78560}"/>
              </a:ext>
            </a:extLst>
          </p:cNvPr>
          <p:cNvGrpSpPr/>
          <p:nvPr/>
        </p:nvGrpSpPr>
        <p:grpSpPr>
          <a:xfrm>
            <a:off x="6805842" y="2915659"/>
            <a:ext cx="4006409" cy="3275806"/>
            <a:chOff x="6805842" y="2915659"/>
            <a:chExt cx="4006409" cy="3275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594B2F-CE85-2A52-25CD-007FFEAFE0CA}"/>
                </a:ext>
              </a:extLst>
            </p:cNvPr>
            <p:cNvSpPr txBox="1"/>
            <p:nvPr/>
          </p:nvSpPr>
          <p:spPr>
            <a:xfrm>
              <a:off x="7208440" y="5822133"/>
              <a:ext cx="3603811" cy="369332"/>
            </a:xfrm>
            <a:prstGeom prst="rect">
              <a:avLst/>
            </a:prstGeom>
            <a:solidFill>
              <a:srgbClr val="FFC000"/>
            </a:solidFill>
            <a:effectLst>
              <a:glow rad="63500">
                <a:schemeClr val="accent2">
                  <a:satMod val="175000"/>
                  <a:alpha val="40000"/>
                </a:schemeClr>
              </a:glow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Dataset with outliers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AA4AAA85-39D2-6BB3-A0C2-BC0E3B64B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39"/>
            <a:stretch/>
          </p:blipFill>
          <p:spPr bwMode="auto">
            <a:xfrm>
              <a:off x="6805842" y="2915659"/>
              <a:ext cx="4006409" cy="26558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Insight-1: impact of Age, smoking on charges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>
            <a:extLst>
              <a:ext uri="{FF2B5EF4-FFF2-40B4-BE49-F238E27FC236}">
                <a16:creationId xmlns:a16="http://schemas.microsoft.com/office/drawing/2014/main" id="{AFF91A56-48E3-8FD8-678F-397C8FB6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248" y="2777044"/>
            <a:ext cx="5462256" cy="342964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5E3BD-AB66-5F70-22F9-1C2382FBF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2"/>
          <a:stretch/>
        </p:blipFill>
        <p:spPr>
          <a:xfrm>
            <a:off x="1858442" y="1951729"/>
            <a:ext cx="2522471" cy="7331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9F34DB-A37C-CFCE-6E77-213B87FB292A}"/>
              </a:ext>
            </a:extLst>
          </p:cNvPr>
          <p:cNvSpPr txBox="1"/>
          <p:nvPr/>
        </p:nvSpPr>
        <p:spPr>
          <a:xfrm>
            <a:off x="575894" y="2060589"/>
            <a:ext cx="119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Findings</a:t>
            </a:r>
            <a:r>
              <a:rPr lang="en-US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6CC3B8-D437-D17D-4DED-2A66DD3F852A}"/>
              </a:ext>
            </a:extLst>
          </p:cNvPr>
          <p:cNvGrpSpPr/>
          <p:nvPr/>
        </p:nvGrpSpPr>
        <p:grpSpPr>
          <a:xfrm>
            <a:off x="4197096" y="1886832"/>
            <a:ext cx="5404104" cy="369332"/>
            <a:chOff x="4197096" y="1570961"/>
            <a:chExt cx="5404104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A78790-885E-5DC3-654F-66A910B658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096" y="1751076"/>
              <a:ext cx="1357884" cy="1783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47209-653D-5DAF-A366-6E7F5EC610A6}"/>
                </a:ext>
              </a:extLst>
            </p:cNvPr>
            <p:cNvSpPr txBox="1"/>
            <p:nvPr/>
          </p:nvSpPr>
          <p:spPr>
            <a:xfrm>
              <a:off x="5521524" y="1570961"/>
              <a:ext cx="407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Avg. non-smoker’s insurance charges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380E73-EBE1-1933-D933-8E4561F73A07}"/>
              </a:ext>
            </a:extLst>
          </p:cNvPr>
          <p:cNvGrpSpPr/>
          <p:nvPr/>
        </p:nvGrpSpPr>
        <p:grpSpPr>
          <a:xfrm>
            <a:off x="4197096" y="2306112"/>
            <a:ext cx="5314550" cy="369332"/>
            <a:chOff x="4197096" y="1990241"/>
            <a:chExt cx="5314550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AC36C4-CA07-2EA4-3AFB-471AFF391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096" y="2133614"/>
              <a:ext cx="1357884" cy="1762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A7846D-5402-B715-140E-D81D66BC537B}"/>
                </a:ext>
              </a:extLst>
            </p:cNvPr>
            <p:cNvSpPr txBox="1"/>
            <p:nvPr/>
          </p:nvSpPr>
          <p:spPr>
            <a:xfrm>
              <a:off x="5611077" y="1990241"/>
              <a:ext cx="390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Avg. smoker’s insurance charges</a:t>
              </a: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2692F56-7205-6434-BA26-8F30921BB240}"/>
              </a:ext>
            </a:extLst>
          </p:cNvPr>
          <p:cNvSpPr txBox="1"/>
          <p:nvPr/>
        </p:nvSpPr>
        <p:spPr>
          <a:xfrm>
            <a:off x="779829" y="4651014"/>
            <a:ext cx="4679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Policy implications: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Used to justify a higher premium for smokers.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Brand public initiative program focusing on smoking.</a:t>
            </a:r>
          </a:p>
        </p:txBody>
      </p:sp>
    </p:spTree>
    <p:extLst>
      <p:ext uri="{BB962C8B-B14F-4D97-AF65-F5344CB8AC3E}">
        <p14:creationId xmlns:p14="http://schemas.microsoft.com/office/powerpoint/2010/main" val="1612097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Insight-2: increase in charges with 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8278C0-ADA0-DE8F-B199-E3AD7461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21" y="4267111"/>
            <a:ext cx="4185920" cy="21718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EB1964C-950F-721A-1251-058069F9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85" y="1856535"/>
            <a:ext cx="5610225" cy="45434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BD4271-EE6E-EBAD-5177-1CF409BB558E}"/>
              </a:ext>
            </a:extLst>
          </p:cNvPr>
          <p:cNvGrpSpPr/>
          <p:nvPr/>
        </p:nvGrpSpPr>
        <p:grpSpPr>
          <a:xfrm>
            <a:off x="575894" y="2133614"/>
            <a:ext cx="5353812" cy="530428"/>
            <a:chOff x="320040" y="2350992"/>
            <a:chExt cx="5353812" cy="5304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DE4545-A524-1D62-7FA3-BF56D1E40C46}"/>
                </a:ext>
              </a:extLst>
            </p:cNvPr>
            <p:cNvSpPr txBox="1"/>
            <p:nvPr/>
          </p:nvSpPr>
          <p:spPr>
            <a:xfrm>
              <a:off x="320040" y="2481310"/>
              <a:ext cx="5353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Insurance charges 		         </a:t>
              </a:r>
              <a:r>
                <a:rPr lang="en-US" sz="2000" b="1" dirty="0">
                  <a:solidFill>
                    <a:srgbClr val="FF0000"/>
                  </a:solidFill>
                </a:rPr>
                <a:t>age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AFF834-BFE0-BF53-0B09-D34DB1ED166D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720324"/>
              <a:ext cx="15562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04F607-4B4C-E32D-0667-B2AA53A2FB0A}"/>
                </a:ext>
              </a:extLst>
            </p:cNvPr>
            <p:cNvSpPr txBox="1"/>
            <p:nvPr/>
          </p:nvSpPr>
          <p:spPr>
            <a:xfrm>
              <a:off x="2766060" y="2350992"/>
              <a:ext cx="1522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corr</a:t>
              </a:r>
              <a:r>
                <a:rPr lang="en-US" dirty="0">
                  <a:highlight>
                    <a:srgbClr val="FFFF00"/>
                  </a:highlight>
                </a:rPr>
                <a:t> = 0.30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3267D7-7505-A3C9-B031-35F1A3880023}"/>
              </a:ext>
            </a:extLst>
          </p:cNvPr>
          <p:cNvSpPr txBox="1"/>
          <p:nvPr/>
        </p:nvSpPr>
        <p:spPr>
          <a:xfrm>
            <a:off x="660400" y="1948948"/>
            <a:ext cx="119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Findings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9DCD4-A34F-3602-03C8-FFEB8887704F}"/>
              </a:ext>
            </a:extLst>
          </p:cNvPr>
          <p:cNvSpPr txBox="1"/>
          <p:nvPr/>
        </p:nvSpPr>
        <p:spPr>
          <a:xfrm>
            <a:off x="875373" y="3921349"/>
            <a:ext cx="4679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Policy implications: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Health interventions or adjust insurance premium structures to accurately reflect the increasing risk and associated cost as per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FF"/>
                </a:highlight>
              </a:rPr>
              <a:t>Promoting preventative healthcare measures among younger age groups.</a:t>
            </a:r>
          </a:p>
        </p:txBody>
      </p:sp>
    </p:spTree>
    <p:extLst>
      <p:ext uri="{BB962C8B-B14F-4D97-AF65-F5344CB8AC3E}">
        <p14:creationId xmlns:p14="http://schemas.microsoft.com/office/powerpoint/2010/main" val="3949291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25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Insight-3: Charges variation based on regions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701087-A687-D0AD-1CBF-2F4366938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2"/>
          <a:stretch/>
        </p:blipFill>
        <p:spPr bwMode="auto">
          <a:xfrm>
            <a:off x="4217346" y="3773806"/>
            <a:ext cx="3697434" cy="30841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DEC315B-A58B-FEF1-3FAE-5A8C7557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4" r="33589"/>
          <a:stretch/>
        </p:blipFill>
        <p:spPr bwMode="auto">
          <a:xfrm>
            <a:off x="8085058" y="1835847"/>
            <a:ext cx="3888006" cy="318630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56C080B-5847-FBB2-D4D5-03CF31C6F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4"/>
          <a:stretch/>
        </p:blipFill>
        <p:spPr bwMode="auto">
          <a:xfrm>
            <a:off x="218936" y="1909075"/>
            <a:ext cx="3828133" cy="31372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AEE2E-50B5-869B-E720-65F1E324AAAB}"/>
              </a:ext>
            </a:extLst>
          </p:cNvPr>
          <p:cNvSpPr txBox="1"/>
          <p:nvPr/>
        </p:nvSpPr>
        <p:spPr>
          <a:xfrm>
            <a:off x="390741" y="5145597"/>
            <a:ext cx="3828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Policy implications: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public health campaigns or subsidized health programs focusing on smoking cessation and obesity.</a:t>
            </a:r>
          </a:p>
        </p:txBody>
      </p:sp>
    </p:spTree>
    <p:extLst>
      <p:ext uri="{BB962C8B-B14F-4D97-AF65-F5344CB8AC3E}">
        <p14:creationId xmlns:p14="http://schemas.microsoft.com/office/powerpoint/2010/main" val="4254680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Insight-4: TRENDS based on </a:t>
            </a:r>
            <a:r>
              <a:rPr lang="en-US" sz="3600" dirty="0" err="1">
                <a:solidFill>
                  <a:schemeClr val="tx1"/>
                </a:solidFill>
              </a:rPr>
              <a:t>Bmi</a:t>
            </a:r>
            <a:r>
              <a:rPr lang="en-US" sz="3600" dirty="0">
                <a:solidFill>
                  <a:schemeClr val="tx1"/>
                </a:solidFill>
              </a:rPr>
              <a:t> &amp; smoking.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D545B53-DD37-D34A-6713-608D1BD7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12" y="2630746"/>
            <a:ext cx="4905616" cy="40306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CB97B00-D470-60B8-3E03-5921731C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89" y="2630746"/>
            <a:ext cx="5498489" cy="27956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1B91E3-2DFB-5862-1F83-768D5DB81927}"/>
              </a:ext>
            </a:extLst>
          </p:cNvPr>
          <p:cNvGrpSpPr/>
          <p:nvPr/>
        </p:nvGrpSpPr>
        <p:grpSpPr>
          <a:xfrm>
            <a:off x="660400" y="1816777"/>
            <a:ext cx="5353812" cy="530428"/>
            <a:chOff x="320040" y="2350992"/>
            <a:chExt cx="5353812" cy="5304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0889BF-6608-B627-7D9A-41DBEFD7206C}"/>
                </a:ext>
              </a:extLst>
            </p:cNvPr>
            <p:cNvSpPr txBox="1"/>
            <p:nvPr/>
          </p:nvSpPr>
          <p:spPr>
            <a:xfrm>
              <a:off x="320040" y="2481310"/>
              <a:ext cx="5353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Insurance charges 		         </a:t>
              </a:r>
              <a:r>
                <a:rPr lang="en-US" sz="2000" b="1" dirty="0">
                  <a:solidFill>
                    <a:srgbClr val="FF0000"/>
                  </a:solidFill>
                </a:rPr>
                <a:t>BMI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0A2148D-F223-2B50-0574-9BB0DE9FE89A}"/>
                </a:ext>
              </a:extLst>
            </p:cNvPr>
            <p:cNvCxnSpPr>
              <a:cxnSpLocks/>
            </p:cNvCxnSpPr>
            <p:nvPr/>
          </p:nvCxnSpPr>
          <p:spPr>
            <a:xfrm>
              <a:off x="2766060" y="2720324"/>
              <a:ext cx="15562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29774-C545-F9EE-A342-7ABF549A4914}"/>
                </a:ext>
              </a:extLst>
            </p:cNvPr>
            <p:cNvSpPr txBox="1"/>
            <p:nvPr/>
          </p:nvSpPr>
          <p:spPr>
            <a:xfrm>
              <a:off x="2766060" y="2350992"/>
              <a:ext cx="1522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err="1">
                  <a:highlight>
                    <a:srgbClr val="FFFF00"/>
                  </a:highlight>
                </a:rPr>
                <a:t>corr</a:t>
              </a:r>
              <a:r>
                <a:rPr lang="en-US" dirty="0">
                  <a:highlight>
                    <a:srgbClr val="FFFF00"/>
                  </a:highlight>
                </a:rPr>
                <a:t> = 0.20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D0E842-5495-C2D6-2DDE-99EA22CF3F95}"/>
              </a:ext>
            </a:extLst>
          </p:cNvPr>
          <p:cNvSpPr txBox="1"/>
          <p:nvPr/>
        </p:nvSpPr>
        <p:spPr>
          <a:xfrm>
            <a:off x="6890003" y="5666677"/>
            <a:ext cx="433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Policy implications: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public health campaigns to adapt a healthier lifestyle.</a:t>
            </a:r>
          </a:p>
        </p:txBody>
      </p:sp>
    </p:spTree>
    <p:extLst>
      <p:ext uri="{BB962C8B-B14F-4D97-AF65-F5344CB8AC3E}">
        <p14:creationId xmlns:p14="http://schemas.microsoft.com/office/powerpoint/2010/main" val="2075238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2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Objective: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030C84-E9F0-42A4-93E7-4BD92A97E640}"/>
              </a:ext>
            </a:extLst>
          </p:cNvPr>
          <p:cNvGrpSpPr/>
          <p:nvPr/>
        </p:nvGrpSpPr>
        <p:grpSpPr>
          <a:xfrm>
            <a:off x="902813" y="2667702"/>
            <a:ext cx="9855976" cy="910614"/>
            <a:chOff x="902813" y="2667702"/>
            <a:chExt cx="9855976" cy="91061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FF871E-AF58-C4A1-BEF8-07D190C9135C}"/>
                </a:ext>
              </a:extLst>
            </p:cNvPr>
            <p:cNvSpPr/>
            <p:nvPr/>
          </p:nvSpPr>
          <p:spPr>
            <a:xfrm>
              <a:off x="902813" y="2667702"/>
              <a:ext cx="9855976" cy="91061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 descr="Stethoscope">
              <a:extLst>
                <a:ext uri="{FF2B5EF4-FFF2-40B4-BE49-F238E27FC236}">
                  <a16:creationId xmlns:a16="http://schemas.microsoft.com/office/drawing/2014/main" id="{28408993-D909-D62D-C20C-D4C7E36B28CB}"/>
                </a:ext>
              </a:extLst>
            </p:cNvPr>
            <p:cNvSpPr/>
            <p:nvPr/>
          </p:nvSpPr>
          <p:spPr>
            <a:xfrm>
              <a:off x="1178274" y="2872591"/>
              <a:ext cx="500838" cy="50083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C4D293-FC9A-46A1-86B6-C24654FA5F63}"/>
                </a:ext>
              </a:extLst>
            </p:cNvPr>
            <p:cNvSpPr/>
            <p:nvPr/>
          </p:nvSpPr>
          <p:spPr>
            <a:xfrm>
              <a:off x="1954573" y="2667702"/>
              <a:ext cx="8804215" cy="910614"/>
            </a:xfrm>
            <a:custGeom>
              <a:avLst/>
              <a:gdLst>
                <a:gd name="connsiteX0" fmla="*/ 0 w 8804215"/>
                <a:gd name="connsiteY0" fmla="*/ 0 h 910614"/>
                <a:gd name="connsiteX1" fmla="*/ 8804215 w 8804215"/>
                <a:gd name="connsiteY1" fmla="*/ 0 h 910614"/>
                <a:gd name="connsiteX2" fmla="*/ 8804215 w 8804215"/>
                <a:gd name="connsiteY2" fmla="*/ 910614 h 910614"/>
                <a:gd name="connsiteX3" fmla="*/ 0 w 8804215"/>
                <a:gd name="connsiteY3" fmla="*/ 910614 h 910614"/>
                <a:gd name="connsiteX4" fmla="*/ 0 w 8804215"/>
                <a:gd name="connsiteY4" fmla="*/ 0 h 9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4215" h="910614">
                  <a:moveTo>
                    <a:pt x="0" y="0"/>
                  </a:moveTo>
                  <a:lnTo>
                    <a:pt x="8804215" y="0"/>
                  </a:lnTo>
                  <a:lnTo>
                    <a:pt x="8804215" y="910614"/>
                  </a:lnTo>
                  <a:lnTo>
                    <a:pt x="0" y="9106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373" tIns="96373" rIns="96373" bIns="9637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Our project aims to uncover underlying trends and determinants that influence health insurance charges in the United States. </a:t>
              </a:r>
              <a:endParaRPr lang="en-US" sz="17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C9D3FE-E9D9-FC7C-E755-CA6BA5C27EF9}"/>
              </a:ext>
            </a:extLst>
          </p:cNvPr>
          <p:cNvGrpSpPr/>
          <p:nvPr/>
        </p:nvGrpSpPr>
        <p:grpSpPr>
          <a:xfrm>
            <a:off x="902813" y="3805971"/>
            <a:ext cx="9855976" cy="910614"/>
            <a:chOff x="902813" y="3805971"/>
            <a:chExt cx="9855976" cy="91061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7893AB-FE0A-5CDB-F099-66950CC2CB26}"/>
                </a:ext>
              </a:extLst>
            </p:cNvPr>
            <p:cNvSpPr/>
            <p:nvPr/>
          </p:nvSpPr>
          <p:spPr>
            <a:xfrm>
              <a:off x="902813" y="3805971"/>
              <a:ext cx="9855976" cy="91061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 descr="Head with Gears">
              <a:extLst>
                <a:ext uri="{FF2B5EF4-FFF2-40B4-BE49-F238E27FC236}">
                  <a16:creationId xmlns:a16="http://schemas.microsoft.com/office/drawing/2014/main" id="{1A2CAA4A-866F-403C-B452-6AB6240FE12F}"/>
                </a:ext>
              </a:extLst>
            </p:cNvPr>
            <p:cNvSpPr/>
            <p:nvPr/>
          </p:nvSpPr>
          <p:spPr>
            <a:xfrm>
              <a:off x="1178274" y="4010859"/>
              <a:ext cx="500838" cy="50083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397F43-E5B1-2CDE-C220-8A0F6FB1EC56}"/>
                </a:ext>
              </a:extLst>
            </p:cNvPr>
            <p:cNvSpPr/>
            <p:nvPr/>
          </p:nvSpPr>
          <p:spPr>
            <a:xfrm>
              <a:off x="1954573" y="3805971"/>
              <a:ext cx="8804215" cy="910614"/>
            </a:xfrm>
            <a:custGeom>
              <a:avLst/>
              <a:gdLst>
                <a:gd name="connsiteX0" fmla="*/ 0 w 8804215"/>
                <a:gd name="connsiteY0" fmla="*/ 0 h 910614"/>
                <a:gd name="connsiteX1" fmla="*/ 8804215 w 8804215"/>
                <a:gd name="connsiteY1" fmla="*/ 0 h 910614"/>
                <a:gd name="connsiteX2" fmla="*/ 8804215 w 8804215"/>
                <a:gd name="connsiteY2" fmla="*/ 910614 h 910614"/>
                <a:gd name="connsiteX3" fmla="*/ 0 w 8804215"/>
                <a:gd name="connsiteY3" fmla="*/ 910614 h 910614"/>
                <a:gd name="connsiteX4" fmla="*/ 0 w 8804215"/>
                <a:gd name="connsiteY4" fmla="*/ 0 h 910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4215" h="910614">
                  <a:moveTo>
                    <a:pt x="0" y="0"/>
                  </a:moveTo>
                  <a:lnTo>
                    <a:pt x="8804215" y="0"/>
                  </a:lnTo>
                  <a:lnTo>
                    <a:pt x="8804215" y="910614"/>
                  </a:lnTo>
                  <a:lnTo>
                    <a:pt x="0" y="91061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373" tIns="96373" rIns="96373" bIns="96373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By analysing demographic, health, and lifestyle data, we seek to provide actionable insights that could influence policy making and personal health decisions.</a:t>
              </a:r>
              <a:endParaRPr lang="en-US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7630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Insight 5: Influence of Children on charges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5900"/>
            <a:ext cx="10979912" cy="47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991176-D335-04FD-0E93-8A9E09E7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98" y="2091267"/>
            <a:ext cx="6701904" cy="43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FC764-4671-B725-01A6-F6D7D2FAE61C}"/>
              </a:ext>
            </a:extLst>
          </p:cNvPr>
          <p:cNvSpPr txBox="1"/>
          <p:nvPr/>
        </p:nvSpPr>
        <p:spPr>
          <a:xfrm>
            <a:off x="438911" y="3152077"/>
            <a:ext cx="4333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Policy implications: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Insurance planners can consider this analysis to estimate cost of adding dependents to their policies.</a:t>
            </a:r>
          </a:p>
        </p:txBody>
      </p:sp>
    </p:spTree>
    <p:extLst>
      <p:ext uri="{BB962C8B-B14F-4D97-AF65-F5344CB8AC3E}">
        <p14:creationId xmlns:p14="http://schemas.microsoft.com/office/powerpoint/2010/main" val="34810018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Predictive modelling: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5900"/>
            <a:ext cx="10979912" cy="47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6B41923-6440-2390-3803-340F52722A23}"/>
              </a:ext>
            </a:extLst>
          </p:cNvPr>
          <p:cNvSpPr/>
          <p:nvPr/>
        </p:nvSpPr>
        <p:spPr>
          <a:xfrm>
            <a:off x="7569710" y="1943100"/>
            <a:ext cx="3823714" cy="539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Attributes in the dataset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9EDFA-AF3E-1E6F-BEF7-7A15220F038F}"/>
              </a:ext>
            </a:extLst>
          </p:cNvPr>
          <p:cNvGrpSpPr/>
          <p:nvPr/>
        </p:nvGrpSpPr>
        <p:grpSpPr>
          <a:xfrm>
            <a:off x="4901184" y="1843516"/>
            <a:ext cx="2427732" cy="398550"/>
            <a:chOff x="4901184" y="1843516"/>
            <a:chExt cx="2427732" cy="3985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4CD1B9E-C5D2-6666-6D4A-4749F47E9CAD}"/>
                </a:ext>
              </a:extLst>
            </p:cNvPr>
            <p:cNvCxnSpPr>
              <a:cxnSpLocks/>
            </p:cNvCxnSpPr>
            <p:nvPr/>
          </p:nvCxnSpPr>
          <p:spPr>
            <a:xfrm>
              <a:off x="4901184" y="2242066"/>
              <a:ext cx="24277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FD6A8E-B518-CA25-30F7-F9221A37A39D}"/>
                </a:ext>
              </a:extLst>
            </p:cNvPr>
            <p:cNvSpPr txBox="1"/>
            <p:nvPr/>
          </p:nvSpPr>
          <p:spPr>
            <a:xfrm>
              <a:off x="5215164" y="1843516"/>
              <a:ext cx="1751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Based 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CB5B4C-27E1-A99A-5433-073B0CEA8494}"/>
              </a:ext>
            </a:extLst>
          </p:cNvPr>
          <p:cNvSpPr/>
          <p:nvPr/>
        </p:nvSpPr>
        <p:spPr>
          <a:xfrm>
            <a:off x="992124" y="1943100"/>
            <a:ext cx="3630168" cy="539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Future health insurance charges</a:t>
            </a:r>
            <a:endParaRPr lang="en-US" dirty="0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3907DE-82EC-24DE-1821-9FB10DC1EE00}"/>
              </a:ext>
            </a:extLst>
          </p:cNvPr>
          <p:cNvGrpSpPr/>
          <p:nvPr/>
        </p:nvGrpSpPr>
        <p:grpSpPr>
          <a:xfrm>
            <a:off x="715570" y="3008377"/>
            <a:ext cx="2948940" cy="3464652"/>
            <a:chOff x="361188" y="2848356"/>
            <a:chExt cx="2948940" cy="3464652"/>
          </a:xfrm>
          <a:effectLst/>
        </p:grpSpPr>
        <p:pic>
          <p:nvPicPr>
            <p:cNvPr id="3074" name="Picture 2" descr="All you need to know about Linear Regression (Theory) | by Sachin Dev |  Medium">
              <a:extLst>
                <a:ext uri="{FF2B5EF4-FFF2-40B4-BE49-F238E27FC236}">
                  <a16:creationId xmlns:a16="http://schemas.microsoft.com/office/drawing/2014/main" id="{FC96D185-D0AB-FAEC-D75A-59F64F903E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" t="8630" r="9427" b="3274"/>
            <a:stretch/>
          </p:blipFill>
          <p:spPr bwMode="auto">
            <a:xfrm>
              <a:off x="361188" y="2848356"/>
              <a:ext cx="2916936" cy="311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BDF9F-8BFF-6580-BEAE-559DC141213F}"/>
                </a:ext>
              </a:extLst>
            </p:cNvPr>
            <p:cNvSpPr txBox="1"/>
            <p:nvPr/>
          </p:nvSpPr>
          <p:spPr>
            <a:xfrm>
              <a:off x="393192" y="5943676"/>
              <a:ext cx="2916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A06915-EF42-FFD6-DABF-49DAC40155B3}"/>
              </a:ext>
            </a:extLst>
          </p:cNvPr>
          <p:cNvGrpSpPr/>
          <p:nvPr/>
        </p:nvGrpSpPr>
        <p:grpSpPr>
          <a:xfrm>
            <a:off x="4140711" y="2721492"/>
            <a:ext cx="3428999" cy="3751537"/>
            <a:chOff x="4005072" y="2721491"/>
            <a:chExt cx="3428999" cy="3751537"/>
          </a:xfrm>
        </p:grpSpPr>
        <p:pic>
          <p:nvPicPr>
            <p:cNvPr id="3076" name="Picture 4" descr="Top 10 Machine Learning Algorithms That Will Make Work, 41% OFF">
              <a:extLst>
                <a:ext uri="{FF2B5EF4-FFF2-40B4-BE49-F238E27FC236}">
                  <a16:creationId xmlns:a16="http://schemas.microsoft.com/office/drawing/2014/main" id="{3EEC10A1-AC01-2602-6B0E-C49204246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076" y="2721491"/>
              <a:ext cx="3396995" cy="338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7089EE-265D-0D12-6D96-E458FB9C8B07}"/>
                </a:ext>
              </a:extLst>
            </p:cNvPr>
            <p:cNvSpPr txBox="1"/>
            <p:nvPr/>
          </p:nvSpPr>
          <p:spPr>
            <a:xfrm>
              <a:off x="4005072" y="6103696"/>
              <a:ext cx="2916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Random Forest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C1244-1D35-DAE4-E8AB-93C93A98E82B}"/>
              </a:ext>
            </a:extLst>
          </p:cNvPr>
          <p:cNvGrpSpPr/>
          <p:nvPr/>
        </p:nvGrpSpPr>
        <p:grpSpPr>
          <a:xfrm>
            <a:off x="7818120" y="3018651"/>
            <a:ext cx="3822192" cy="3432572"/>
            <a:chOff x="7818120" y="3008377"/>
            <a:chExt cx="3908298" cy="3432572"/>
          </a:xfrm>
        </p:grpSpPr>
        <p:pic>
          <p:nvPicPr>
            <p:cNvPr id="1028" name="Picture 4" descr="Understanding Gradient Boosting. This is part three of the following… | by  Hemashreekilari | Medium">
              <a:extLst>
                <a:ext uri="{FF2B5EF4-FFF2-40B4-BE49-F238E27FC236}">
                  <a16:creationId xmlns:a16="http://schemas.microsoft.com/office/drawing/2014/main" id="{AC8452C6-281B-33B3-777B-CA7E1A0B9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120" y="3008377"/>
              <a:ext cx="3908298" cy="306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008541-5B5C-B61D-8F1C-DFE4F2E5919E}"/>
                </a:ext>
              </a:extLst>
            </p:cNvPr>
            <p:cNvSpPr txBox="1"/>
            <p:nvPr/>
          </p:nvSpPr>
          <p:spPr>
            <a:xfrm>
              <a:off x="8514588" y="6071617"/>
              <a:ext cx="2916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Gradient Boosting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978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Comparisons of the model </a:t>
            </a:r>
            <a:r>
              <a:rPr lang="en-US" sz="32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prediCtions</a:t>
            </a:r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5900"/>
            <a:ext cx="10979912" cy="47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B7CE9E-D072-3409-D62E-AE23639D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00" y="2053400"/>
            <a:ext cx="5610225" cy="43148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07445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Dataset training and testing: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5900"/>
            <a:ext cx="10979912" cy="47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BE041A-3F32-FB94-3E03-A425752C8025}"/>
              </a:ext>
            </a:extLst>
          </p:cNvPr>
          <p:cNvGrpSpPr/>
          <p:nvPr/>
        </p:nvGrpSpPr>
        <p:grpSpPr>
          <a:xfrm>
            <a:off x="985252" y="1729232"/>
            <a:ext cx="4926344" cy="4707682"/>
            <a:chOff x="985252" y="1729232"/>
            <a:chExt cx="4926344" cy="470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3699BC-B874-D28B-A666-7F685158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6401" y="2259342"/>
              <a:ext cx="4885195" cy="4177572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EEF784-F05B-5C1E-4262-D91A76340EBD}"/>
                </a:ext>
              </a:extLst>
            </p:cNvPr>
            <p:cNvSpPr/>
            <p:nvPr/>
          </p:nvSpPr>
          <p:spPr>
            <a:xfrm>
              <a:off x="985252" y="1729232"/>
              <a:ext cx="4885196" cy="474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Model training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5E592-4094-212E-7A9D-D74DBC5F6A95}"/>
              </a:ext>
            </a:extLst>
          </p:cNvPr>
          <p:cNvGrpSpPr/>
          <p:nvPr/>
        </p:nvGrpSpPr>
        <p:grpSpPr>
          <a:xfrm>
            <a:off x="6390135" y="3191764"/>
            <a:ext cx="5455918" cy="1723370"/>
            <a:chOff x="6390135" y="3191764"/>
            <a:chExt cx="5455918" cy="17233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5FA883-AD09-C7B5-AD79-F5A8D4C00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46"/>
            <a:stretch/>
          </p:blipFill>
          <p:spPr>
            <a:xfrm>
              <a:off x="6390135" y="3781122"/>
              <a:ext cx="5455918" cy="1134012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1D6B9-2A8F-109F-0347-90E4669F0BDE}"/>
                </a:ext>
              </a:extLst>
            </p:cNvPr>
            <p:cNvSpPr/>
            <p:nvPr/>
          </p:nvSpPr>
          <p:spPr>
            <a:xfrm>
              <a:off x="6675496" y="3191764"/>
              <a:ext cx="4885196" cy="474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Test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20715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CONCLUSION: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5900"/>
            <a:ext cx="10979912" cy="47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BB19A9-2A64-5E3C-6478-519D001CFC7B}"/>
              </a:ext>
            </a:extLst>
          </p:cNvPr>
          <p:cNvSpPr/>
          <p:nvPr/>
        </p:nvSpPr>
        <p:spPr>
          <a:xfrm>
            <a:off x="4975051" y="2509008"/>
            <a:ext cx="3005666" cy="3107306"/>
          </a:xfrm>
          <a:custGeom>
            <a:avLst/>
            <a:gdLst>
              <a:gd name="connsiteX0" fmla="*/ 0 w 3005666"/>
              <a:gd name="connsiteY0" fmla="*/ 1502833 h 3005666"/>
              <a:gd name="connsiteX1" fmla="*/ 1502833 w 3005666"/>
              <a:gd name="connsiteY1" fmla="*/ 0 h 3005666"/>
              <a:gd name="connsiteX2" fmla="*/ 3005666 w 3005666"/>
              <a:gd name="connsiteY2" fmla="*/ 1502833 h 3005666"/>
              <a:gd name="connsiteX3" fmla="*/ 1502833 w 3005666"/>
              <a:gd name="connsiteY3" fmla="*/ 3005666 h 3005666"/>
              <a:gd name="connsiteX4" fmla="*/ 0 w 3005666"/>
              <a:gd name="connsiteY4" fmla="*/ 1502833 h 300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6" h="3005666">
                <a:moveTo>
                  <a:pt x="0" y="1502833"/>
                </a:moveTo>
                <a:cubicBezTo>
                  <a:pt x="0" y="672841"/>
                  <a:pt x="672841" y="0"/>
                  <a:pt x="1502833" y="0"/>
                </a:cubicBezTo>
                <a:cubicBezTo>
                  <a:pt x="2332825" y="0"/>
                  <a:pt x="3005666" y="672841"/>
                  <a:pt x="3005666" y="1502833"/>
                </a:cubicBezTo>
                <a:cubicBezTo>
                  <a:pt x="3005666" y="2332825"/>
                  <a:pt x="2332825" y="3005666"/>
                  <a:pt x="1502833" y="3005666"/>
                </a:cubicBezTo>
                <a:cubicBezTo>
                  <a:pt x="672841" y="3005666"/>
                  <a:pt x="0" y="2332825"/>
                  <a:pt x="0" y="150283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92240" tIns="492240" rIns="492240" bIns="49224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4100" kern="1200" dirty="0"/>
              <a:t>Charges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6F53FF-E7FF-5A6E-7C88-CFBBDD0DD4E6}"/>
              </a:ext>
            </a:extLst>
          </p:cNvPr>
          <p:cNvSpPr/>
          <p:nvPr/>
        </p:nvSpPr>
        <p:spPr>
          <a:xfrm>
            <a:off x="7814614" y="3550820"/>
            <a:ext cx="1033363" cy="988869"/>
          </a:xfrm>
          <a:custGeom>
            <a:avLst/>
            <a:gdLst>
              <a:gd name="connsiteX0" fmla="*/ 0 w 1033363"/>
              <a:gd name="connsiteY0" fmla="*/ 478262 h 956523"/>
              <a:gd name="connsiteX1" fmla="*/ 516682 w 1033363"/>
              <a:gd name="connsiteY1" fmla="*/ 0 h 956523"/>
              <a:gd name="connsiteX2" fmla="*/ 1033364 w 1033363"/>
              <a:gd name="connsiteY2" fmla="*/ 478262 h 956523"/>
              <a:gd name="connsiteX3" fmla="*/ 516682 w 1033363"/>
              <a:gd name="connsiteY3" fmla="*/ 956524 h 956523"/>
              <a:gd name="connsiteX4" fmla="*/ 0 w 1033363"/>
              <a:gd name="connsiteY4" fmla="*/ 478262 h 95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363" h="956523">
                <a:moveTo>
                  <a:pt x="0" y="478262"/>
                </a:moveTo>
                <a:cubicBezTo>
                  <a:pt x="0" y="214125"/>
                  <a:pt x="231326" y="0"/>
                  <a:pt x="516682" y="0"/>
                </a:cubicBezTo>
                <a:cubicBezTo>
                  <a:pt x="802038" y="0"/>
                  <a:pt x="1033364" y="214125"/>
                  <a:pt x="1033364" y="478262"/>
                </a:cubicBezTo>
                <a:cubicBezTo>
                  <a:pt x="1033364" y="742399"/>
                  <a:pt x="802038" y="956524"/>
                  <a:pt x="516682" y="956524"/>
                </a:cubicBezTo>
                <a:cubicBezTo>
                  <a:pt x="231326" y="956524"/>
                  <a:pt x="0" y="742399"/>
                  <a:pt x="0" y="47826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171653" tIns="160400" rIns="171653" bIns="16040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kern="1200" dirty="0"/>
              <a:t>Region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1C6ABC-AB0A-5045-9F48-5566D444F617}"/>
              </a:ext>
            </a:extLst>
          </p:cNvPr>
          <p:cNvSpPr/>
          <p:nvPr/>
        </p:nvSpPr>
        <p:spPr>
          <a:xfrm>
            <a:off x="6527810" y="5096881"/>
            <a:ext cx="1279226" cy="1323883"/>
          </a:xfrm>
          <a:custGeom>
            <a:avLst/>
            <a:gdLst>
              <a:gd name="connsiteX0" fmla="*/ 0 w 1279226"/>
              <a:gd name="connsiteY0" fmla="*/ 640290 h 1280579"/>
              <a:gd name="connsiteX1" fmla="*/ 639613 w 1279226"/>
              <a:gd name="connsiteY1" fmla="*/ 0 h 1280579"/>
              <a:gd name="connsiteX2" fmla="*/ 1279226 w 1279226"/>
              <a:gd name="connsiteY2" fmla="*/ 640290 h 1280579"/>
              <a:gd name="connsiteX3" fmla="*/ 639613 w 1279226"/>
              <a:gd name="connsiteY3" fmla="*/ 1280580 h 1280579"/>
              <a:gd name="connsiteX4" fmla="*/ 0 w 1279226"/>
              <a:gd name="connsiteY4" fmla="*/ 640290 h 128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226" h="1280579">
                <a:moveTo>
                  <a:pt x="0" y="640290"/>
                </a:moveTo>
                <a:cubicBezTo>
                  <a:pt x="0" y="286668"/>
                  <a:pt x="286364" y="0"/>
                  <a:pt x="639613" y="0"/>
                </a:cubicBezTo>
                <a:cubicBezTo>
                  <a:pt x="992862" y="0"/>
                  <a:pt x="1279226" y="286668"/>
                  <a:pt x="1279226" y="640290"/>
                </a:cubicBezTo>
                <a:cubicBezTo>
                  <a:pt x="1279226" y="993912"/>
                  <a:pt x="992862" y="1280580"/>
                  <a:pt x="639613" y="1280580"/>
                </a:cubicBezTo>
                <a:cubicBezTo>
                  <a:pt x="286364" y="1280580"/>
                  <a:pt x="0" y="993912"/>
                  <a:pt x="0" y="64029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2738" tIns="212936" rIns="212738" bIns="212936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000" kern="1200" dirty="0"/>
              <a:t>Age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DF8069-6A4B-D5A5-B6D3-44CE05B6609E}"/>
              </a:ext>
            </a:extLst>
          </p:cNvPr>
          <p:cNvSpPr/>
          <p:nvPr/>
        </p:nvSpPr>
        <p:spPr>
          <a:xfrm>
            <a:off x="4008768" y="4466419"/>
            <a:ext cx="1711066" cy="1722597"/>
          </a:xfrm>
          <a:custGeom>
            <a:avLst/>
            <a:gdLst>
              <a:gd name="connsiteX0" fmla="*/ 0 w 1711066"/>
              <a:gd name="connsiteY0" fmla="*/ 833126 h 1666251"/>
              <a:gd name="connsiteX1" fmla="*/ 855533 w 1711066"/>
              <a:gd name="connsiteY1" fmla="*/ 0 h 1666251"/>
              <a:gd name="connsiteX2" fmla="*/ 1711066 w 1711066"/>
              <a:gd name="connsiteY2" fmla="*/ 833126 h 1666251"/>
              <a:gd name="connsiteX3" fmla="*/ 855533 w 1711066"/>
              <a:gd name="connsiteY3" fmla="*/ 1666252 h 1666251"/>
              <a:gd name="connsiteX4" fmla="*/ 0 w 1711066"/>
              <a:gd name="connsiteY4" fmla="*/ 833126 h 166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66" h="1666251">
                <a:moveTo>
                  <a:pt x="0" y="833126"/>
                </a:moveTo>
                <a:cubicBezTo>
                  <a:pt x="0" y="373003"/>
                  <a:pt x="383035" y="0"/>
                  <a:pt x="855533" y="0"/>
                </a:cubicBezTo>
                <a:cubicBezTo>
                  <a:pt x="1328031" y="0"/>
                  <a:pt x="1711066" y="373003"/>
                  <a:pt x="1711066" y="833126"/>
                </a:cubicBezTo>
                <a:cubicBezTo>
                  <a:pt x="1711066" y="1293249"/>
                  <a:pt x="1328031" y="1666252"/>
                  <a:pt x="855533" y="1666252"/>
                </a:cubicBezTo>
                <a:cubicBezTo>
                  <a:pt x="383035" y="1666252"/>
                  <a:pt x="0" y="1293249"/>
                  <a:pt x="0" y="83312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81060" tIns="274497" rIns="281060" bIns="27449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kern="1200" dirty="0"/>
              <a:t>BMI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DDAFF4-40B4-3D57-A541-7E4347D7D370}"/>
              </a:ext>
            </a:extLst>
          </p:cNvPr>
          <p:cNvSpPr/>
          <p:nvPr/>
        </p:nvSpPr>
        <p:spPr>
          <a:xfrm>
            <a:off x="3721581" y="1692031"/>
            <a:ext cx="2141477" cy="2117387"/>
          </a:xfrm>
          <a:custGeom>
            <a:avLst/>
            <a:gdLst>
              <a:gd name="connsiteX0" fmla="*/ 0 w 2141477"/>
              <a:gd name="connsiteY0" fmla="*/ 1058694 h 2117387"/>
              <a:gd name="connsiteX1" fmla="*/ 1070739 w 2141477"/>
              <a:gd name="connsiteY1" fmla="*/ 0 h 2117387"/>
              <a:gd name="connsiteX2" fmla="*/ 2141478 w 2141477"/>
              <a:gd name="connsiteY2" fmla="*/ 1058694 h 2117387"/>
              <a:gd name="connsiteX3" fmla="*/ 1070739 w 2141477"/>
              <a:gd name="connsiteY3" fmla="*/ 2117388 h 2117387"/>
              <a:gd name="connsiteX4" fmla="*/ 0 w 2141477"/>
              <a:gd name="connsiteY4" fmla="*/ 1058694 h 211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477" h="2117387">
                <a:moveTo>
                  <a:pt x="0" y="1058694"/>
                </a:moveTo>
                <a:cubicBezTo>
                  <a:pt x="0" y="473993"/>
                  <a:pt x="479386" y="0"/>
                  <a:pt x="1070739" y="0"/>
                </a:cubicBezTo>
                <a:cubicBezTo>
                  <a:pt x="1662092" y="0"/>
                  <a:pt x="2141478" y="473993"/>
                  <a:pt x="2141478" y="1058694"/>
                </a:cubicBezTo>
                <a:cubicBezTo>
                  <a:pt x="2141478" y="1643395"/>
                  <a:pt x="1662092" y="2117388"/>
                  <a:pt x="1070739" y="2117388"/>
                </a:cubicBezTo>
                <a:cubicBezTo>
                  <a:pt x="479386" y="2117388"/>
                  <a:pt x="0" y="1643395"/>
                  <a:pt x="0" y="10586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49172" tIns="345644" rIns="349172" bIns="345644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800" kern="1200" dirty="0"/>
              <a:t>Smoking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E692CA-F3AC-2829-994B-F08C5F7A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99" y="2167268"/>
            <a:ext cx="853514" cy="8319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647506-7678-D903-F248-A99AC471F13F}"/>
              </a:ext>
            </a:extLst>
          </p:cNvPr>
          <p:cNvSpPr txBox="1"/>
          <p:nvPr/>
        </p:nvSpPr>
        <p:spPr>
          <a:xfrm>
            <a:off x="6942894" y="2442963"/>
            <a:ext cx="889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Children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8C001B-9C74-FC11-6877-A84AD8968789}"/>
              </a:ext>
            </a:extLst>
          </p:cNvPr>
          <p:cNvSpPr/>
          <p:nvPr/>
        </p:nvSpPr>
        <p:spPr>
          <a:xfrm>
            <a:off x="1364137" y="3579461"/>
            <a:ext cx="1774852" cy="1870365"/>
          </a:xfrm>
          <a:custGeom>
            <a:avLst/>
            <a:gdLst>
              <a:gd name="connsiteX0" fmla="*/ 0 w 1774852"/>
              <a:gd name="connsiteY0" fmla="*/ 904593 h 1809186"/>
              <a:gd name="connsiteX1" fmla="*/ 887426 w 1774852"/>
              <a:gd name="connsiteY1" fmla="*/ 0 h 1809186"/>
              <a:gd name="connsiteX2" fmla="*/ 1774852 w 1774852"/>
              <a:gd name="connsiteY2" fmla="*/ 904593 h 1809186"/>
              <a:gd name="connsiteX3" fmla="*/ 887426 w 1774852"/>
              <a:gd name="connsiteY3" fmla="*/ 1809186 h 1809186"/>
              <a:gd name="connsiteX4" fmla="*/ 0 w 1774852"/>
              <a:gd name="connsiteY4" fmla="*/ 904593 h 1809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4852" h="1809186">
                <a:moveTo>
                  <a:pt x="0" y="904593"/>
                </a:moveTo>
                <a:cubicBezTo>
                  <a:pt x="0" y="405000"/>
                  <a:pt x="397314" y="0"/>
                  <a:pt x="887426" y="0"/>
                </a:cubicBezTo>
                <a:cubicBezTo>
                  <a:pt x="1377538" y="0"/>
                  <a:pt x="1774852" y="405000"/>
                  <a:pt x="1774852" y="904593"/>
                </a:cubicBezTo>
                <a:cubicBezTo>
                  <a:pt x="1774852" y="1404186"/>
                  <a:pt x="1377538" y="1809186"/>
                  <a:pt x="887426" y="1809186"/>
                </a:cubicBezTo>
                <a:cubicBezTo>
                  <a:pt x="397314" y="1809186"/>
                  <a:pt x="0" y="1404186"/>
                  <a:pt x="0" y="90459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0881" tIns="325909" rIns="320881" bIns="325909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600" b="1" kern="1200" dirty="0"/>
              <a:t>Tailored Health Policies</a:t>
            </a:r>
            <a:endParaRPr lang="en-IN" sz="16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BE33BFD-A844-830F-E592-6D088DB433E5}"/>
              </a:ext>
            </a:extLst>
          </p:cNvPr>
          <p:cNvSpPr/>
          <p:nvPr/>
        </p:nvSpPr>
        <p:spPr>
          <a:xfrm>
            <a:off x="8519535" y="4788446"/>
            <a:ext cx="1748423" cy="1541700"/>
          </a:xfrm>
          <a:custGeom>
            <a:avLst/>
            <a:gdLst>
              <a:gd name="connsiteX0" fmla="*/ 0 w 1748423"/>
              <a:gd name="connsiteY0" fmla="*/ 745636 h 1491271"/>
              <a:gd name="connsiteX1" fmla="*/ 874212 w 1748423"/>
              <a:gd name="connsiteY1" fmla="*/ 0 h 1491271"/>
              <a:gd name="connsiteX2" fmla="*/ 1748424 w 1748423"/>
              <a:gd name="connsiteY2" fmla="*/ 745636 h 1491271"/>
              <a:gd name="connsiteX3" fmla="*/ 874212 w 1748423"/>
              <a:gd name="connsiteY3" fmla="*/ 1491272 h 1491271"/>
              <a:gd name="connsiteX4" fmla="*/ 0 w 1748423"/>
              <a:gd name="connsiteY4" fmla="*/ 745636 h 149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423" h="1491271">
                <a:moveTo>
                  <a:pt x="0" y="745636"/>
                </a:moveTo>
                <a:cubicBezTo>
                  <a:pt x="0" y="333833"/>
                  <a:pt x="391398" y="0"/>
                  <a:pt x="874212" y="0"/>
                </a:cubicBezTo>
                <a:cubicBezTo>
                  <a:pt x="1357026" y="0"/>
                  <a:pt x="1748424" y="333833"/>
                  <a:pt x="1748424" y="745636"/>
                </a:cubicBezTo>
                <a:cubicBezTo>
                  <a:pt x="1748424" y="1157439"/>
                  <a:pt x="1357026" y="1491272"/>
                  <a:pt x="874212" y="1491272"/>
                </a:cubicBezTo>
                <a:cubicBezTo>
                  <a:pt x="391398" y="1491272"/>
                  <a:pt x="0" y="1157439"/>
                  <a:pt x="0" y="7456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9391" tIns="271732" rIns="309391" bIns="27173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b="1" kern="1200" dirty="0"/>
              <a:t>Regional Healthcare Equity</a:t>
            </a:r>
            <a:endParaRPr lang="en-IN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D0883D-53E7-A683-BAF0-7D56BAE46EE8}"/>
              </a:ext>
            </a:extLst>
          </p:cNvPr>
          <p:cNvSpPr/>
          <p:nvPr/>
        </p:nvSpPr>
        <p:spPr>
          <a:xfrm>
            <a:off x="8434855" y="1635449"/>
            <a:ext cx="1727424" cy="1571778"/>
          </a:xfrm>
          <a:custGeom>
            <a:avLst/>
            <a:gdLst>
              <a:gd name="connsiteX0" fmla="*/ 0 w 1727424"/>
              <a:gd name="connsiteY0" fmla="*/ 760183 h 1520365"/>
              <a:gd name="connsiteX1" fmla="*/ 863712 w 1727424"/>
              <a:gd name="connsiteY1" fmla="*/ 0 h 1520365"/>
              <a:gd name="connsiteX2" fmla="*/ 1727424 w 1727424"/>
              <a:gd name="connsiteY2" fmla="*/ 760183 h 1520365"/>
              <a:gd name="connsiteX3" fmla="*/ 863712 w 1727424"/>
              <a:gd name="connsiteY3" fmla="*/ 1520366 h 1520365"/>
              <a:gd name="connsiteX4" fmla="*/ 0 w 1727424"/>
              <a:gd name="connsiteY4" fmla="*/ 760183 h 152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7424" h="1520365">
                <a:moveTo>
                  <a:pt x="0" y="760183"/>
                </a:moveTo>
                <a:cubicBezTo>
                  <a:pt x="0" y="340346"/>
                  <a:pt x="386697" y="0"/>
                  <a:pt x="863712" y="0"/>
                </a:cubicBezTo>
                <a:cubicBezTo>
                  <a:pt x="1340727" y="0"/>
                  <a:pt x="1727424" y="340346"/>
                  <a:pt x="1727424" y="760183"/>
                </a:cubicBezTo>
                <a:cubicBezTo>
                  <a:pt x="1727424" y="1180020"/>
                  <a:pt x="1340727" y="1520366"/>
                  <a:pt x="863712" y="1520366"/>
                </a:cubicBezTo>
                <a:cubicBezTo>
                  <a:pt x="386697" y="1520366"/>
                  <a:pt x="0" y="1180020"/>
                  <a:pt x="0" y="76018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315" tIns="275992" rIns="306315" bIns="275992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00" b="1" kern="1200" dirty="0"/>
              <a:t>Family-Friendly Insurance Plans</a:t>
            </a:r>
            <a:endParaRPr lang="en-IN" sz="1400" kern="1200" dirty="0"/>
          </a:p>
        </p:txBody>
      </p:sp>
    </p:spTree>
    <p:extLst>
      <p:ext uri="{BB962C8B-B14F-4D97-AF65-F5344CB8AC3E}">
        <p14:creationId xmlns:p14="http://schemas.microsoft.com/office/powerpoint/2010/main" val="1609715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104" name="Rectangle 3103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74" name="Picture 2" descr="6 Best Questions to Ask During a Job Interview | Inc.com">
            <a:extLst>
              <a:ext uri="{FF2B5EF4-FFF2-40B4-BE49-F238E27FC236}">
                <a16:creationId xmlns:a16="http://schemas.microsoft.com/office/drawing/2014/main" id="{C1FFE9D7-D5E5-BF7A-041A-9BF24AFD8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9" r="-1" b="-1"/>
          <a:stretch/>
        </p:blipFill>
        <p:spPr bwMode="auto">
          <a:xfrm>
            <a:off x="446532" y="599724"/>
            <a:ext cx="11292143" cy="5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2" name="Rectangle 3111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3" name="Rectangle 412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25" name="Rectangle 4124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098" name="Picture 2" descr="Thank You PowerPoint Template and Google Slides Theme">
            <a:extLst>
              <a:ext uri="{FF2B5EF4-FFF2-40B4-BE49-F238E27FC236}">
                <a16:creationId xmlns:a16="http://schemas.microsoft.com/office/drawing/2014/main" id="{17F8D83F-9038-4BA9-26D9-DCF00395F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7" r="3" b="19442"/>
          <a:stretch/>
        </p:blipFill>
        <p:spPr bwMode="auto">
          <a:xfrm>
            <a:off x="446532" y="599724"/>
            <a:ext cx="11292143" cy="520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6" name="Rectangle 4125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6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48E6C4-85C1-6C26-4692-4B5EFAFC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88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the dataset: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F66E0-F93A-3441-30A8-87AD6E9AA80F}"/>
              </a:ext>
            </a:extLst>
          </p:cNvPr>
          <p:cNvSpPr txBox="1"/>
          <p:nvPr/>
        </p:nvSpPr>
        <p:spPr>
          <a:xfrm>
            <a:off x="1126881" y="1891128"/>
            <a:ext cx="4106555" cy="373948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 defTabSz="6400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</a:rPr>
              <a:t>Why this project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Addressing healthcare affordability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Practical Application</a:t>
            </a:r>
          </a:p>
          <a:p>
            <a:pPr marL="200025" indent="-200025" defTabSz="6400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highlight>
                  <a:srgbClr val="FFFFFF"/>
                </a:highlight>
                <a:latin typeface="+mn-lt"/>
                <a:ea typeface="+mn-ea"/>
                <a:cs typeface="+mn-cs"/>
              </a:rPr>
              <a:t>Description: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Size of the dataset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Contents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Why this dataset?</a:t>
            </a:r>
          </a:p>
          <a:p>
            <a:pPr marL="200025" indent="-200025" defTabSz="6400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</a:rPr>
              <a:t>Analysis Goals: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Factors influencing  insurance charges</a:t>
            </a:r>
          </a:p>
          <a:p>
            <a:pPr marL="800100" lvl="1" indent="-342900" defTabSz="64008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FFFFFF"/>
                </a:highlight>
              </a:rPr>
              <a:t>Predict charges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7F37CA-DCA4-6368-147C-235D98FBBEE4}"/>
              </a:ext>
            </a:extLst>
          </p:cNvPr>
          <p:cNvGrpSpPr/>
          <p:nvPr/>
        </p:nvGrpSpPr>
        <p:grpSpPr>
          <a:xfrm>
            <a:off x="1356966" y="2192763"/>
            <a:ext cx="9434946" cy="4263770"/>
            <a:chOff x="1356966" y="2192763"/>
            <a:chExt cx="9434946" cy="42637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11D0C4-0DF6-0DFC-BF4C-DAEEC978E8DA}"/>
                </a:ext>
              </a:extLst>
            </p:cNvPr>
            <p:cNvSpPr txBox="1"/>
            <p:nvPr/>
          </p:nvSpPr>
          <p:spPr>
            <a:xfrm>
              <a:off x="1356966" y="6087201"/>
              <a:ext cx="9434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0080">
                <a:spcAft>
                  <a:spcPts val="600"/>
                </a:spcAft>
              </a:pPr>
              <a:r>
                <a:rPr lang="en-US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Kaggle link: </a:t>
              </a:r>
              <a:r>
                <a:rPr lang="en-US" kern="1200" dirty="0">
                  <a:solidFill>
                    <a:srgbClr val="9F3100"/>
                  </a:solidFill>
                  <a:latin typeface="+mn-lt"/>
                  <a:ea typeface="+mn-ea"/>
                  <a:cs typeface="+mn-c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https://www.kaggle.com/datasets/teertha/ushealthinsurancedataset/data</a:t>
              </a:r>
              <a:r>
                <a:rPr lang="en-US" kern="1200" dirty="0">
                  <a:solidFill>
                    <a:srgbClr val="9F3100"/>
                  </a:solidFill>
                  <a:latin typeface="+mn-lt"/>
                  <a:ea typeface="+mn-ea"/>
                  <a:cs typeface="+mn-cs"/>
                </a:rPr>
                <a:t> 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0585E76-BD16-D0A0-C792-4B91DB3D8766}"/>
                </a:ext>
              </a:extLst>
            </p:cNvPr>
            <p:cNvGrpSpPr/>
            <p:nvPr/>
          </p:nvGrpSpPr>
          <p:grpSpPr>
            <a:xfrm>
              <a:off x="5805517" y="2192763"/>
              <a:ext cx="4106555" cy="3174980"/>
              <a:chOff x="5805517" y="2192763"/>
              <a:chExt cx="4106555" cy="317498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2E3AE44-42D8-798D-EF3F-B03D9EE89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517" y="2985881"/>
                <a:ext cx="4106555" cy="23818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AB54880-70E8-B355-3D6F-DA213B2D7BB3}"/>
                  </a:ext>
                </a:extLst>
              </p:cNvPr>
              <p:cNvSpPr/>
              <p:nvPr/>
            </p:nvSpPr>
            <p:spPr>
              <a:xfrm>
                <a:off x="6074439" y="2192763"/>
                <a:ext cx="3559088" cy="46581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40080">
                  <a:spcAft>
                    <a:spcPts val="600"/>
                  </a:spcAft>
                </a:pPr>
                <a:r>
                  <a:rPr lang="en-US" sz="1260" b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 Health Insurance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F098EC-02F4-1D2E-B8FF-C43DA622AE63}"/>
              </a:ext>
            </a:extLst>
          </p:cNvPr>
          <p:cNvCxnSpPr>
            <a:cxnSpLocks/>
          </p:cNvCxnSpPr>
          <p:nvPr/>
        </p:nvCxnSpPr>
        <p:spPr>
          <a:xfrm flipV="1">
            <a:off x="660400" y="1490257"/>
            <a:ext cx="10989056" cy="429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9175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What to expect: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4F26B31-9D06-4928-52D6-E745E316AF2F}"/>
              </a:ext>
            </a:extLst>
          </p:cNvPr>
          <p:cNvSpPr txBox="1"/>
          <p:nvPr/>
        </p:nvSpPr>
        <p:spPr>
          <a:xfrm>
            <a:off x="896112" y="2345436"/>
            <a:ext cx="9084564" cy="16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Detailed exploratory data analysis to understand correlations and patterns.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models to estimate future insurance charges.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Discussion of significant insights with real-world implications.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CF88A8-374A-5176-AA67-B6BA51FE7EBB}"/>
              </a:ext>
            </a:extLst>
          </p:cNvPr>
          <p:cNvSpPr/>
          <p:nvPr/>
        </p:nvSpPr>
        <p:spPr>
          <a:xfrm>
            <a:off x="1042416" y="4732020"/>
            <a:ext cx="9235440" cy="127558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63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2012950" algn="l"/>
              </a:tabLst>
            </a:pPr>
            <a:r>
              <a:rPr lang="en-IN" sz="1800" b="1" kern="1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 factors influencing health insurance charges</a:t>
            </a:r>
          </a:p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  <a:tab pos="2012950" algn="l"/>
              </a:tabLst>
            </a:pPr>
            <a:r>
              <a:rPr lang="en-IN" b="1" kern="1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IN" sz="1800" b="1" kern="1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ow to predict charges based on those factors?</a:t>
            </a:r>
            <a:endParaRPr lang="en-US" sz="1800" kern="100" dirty="0">
              <a:ln>
                <a:solidFill>
                  <a:srgbClr val="C00000"/>
                </a:solidFill>
              </a:ln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6E9A2-7859-9A1E-50B0-77ED0D42A88C}"/>
              </a:ext>
            </a:extLst>
          </p:cNvPr>
          <p:cNvSpPr txBox="1"/>
          <p:nvPr/>
        </p:nvSpPr>
        <p:spPr>
          <a:xfrm>
            <a:off x="1088136" y="4230310"/>
            <a:ext cx="908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+mj-lt"/>
              </a:rPr>
              <a:t>DRIVING QUESTION</a:t>
            </a:r>
          </a:p>
        </p:txBody>
      </p:sp>
    </p:spTree>
    <p:extLst>
      <p:ext uri="{BB962C8B-B14F-4D97-AF65-F5344CB8AC3E}">
        <p14:creationId xmlns:p14="http://schemas.microsoft.com/office/powerpoint/2010/main" val="283964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OUTLINE: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31636"/>
            <a:ext cx="10996978" cy="101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83CD34-98F1-FBDE-D05B-A2ABA82E5C31}"/>
              </a:ext>
            </a:extLst>
          </p:cNvPr>
          <p:cNvSpPr txBox="1"/>
          <p:nvPr/>
        </p:nvSpPr>
        <p:spPr>
          <a:xfrm>
            <a:off x="1188720" y="1970532"/>
            <a:ext cx="7575804" cy="333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Introduction and Objectives</a:t>
            </a:r>
            <a:endParaRPr lang="en-US" sz="18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Dataset Overview and Initial Insights</a:t>
            </a:r>
            <a:endParaRPr lang="en-US" sz="18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Detailed Exploratory Data Analysis</a:t>
            </a:r>
            <a:endParaRPr lang="en-US" sz="18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Predictive Modelling and Results</a:t>
            </a:r>
            <a:endParaRPr lang="en-US" sz="18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 Insights and Policy Implications</a:t>
            </a:r>
            <a:endParaRPr lang="en-US" sz="1800" kern="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0147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cleaning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 flipV="1">
            <a:off x="660400" y="1481328"/>
            <a:ext cx="10945110" cy="519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artoon mushroom holding a broom&#10;&#10;Description automatically generated">
            <a:extLst>
              <a:ext uri="{FF2B5EF4-FFF2-40B4-BE49-F238E27FC236}">
                <a16:creationId xmlns:a16="http://schemas.microsoft.com/office/drawing/2014/main" id="{C7CCFF0C-7F17-DEB0-1B6F-40C274B9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57" y="1943966"/>
            <a:ext cx="4743450" cy="47434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1B2BB7-DEE8-3D25-87F2-BA145CF63638}"/>
              </a:ext>
            </a:extLst>
          </p:cNvPr>
          <p:cNvGrpSpPr/>
          <p:nvPr/>
        </p:nvGrpSpPr>
        <p:grpSpPr>
          <a:xfrm>
            <a:off x="1348509" y="2773952"/>
            <a:ext cx="2269548" cy="3269674"/>
            <a:chOff x="1348509" y="2773952"/>
            <a:chExt cx="2269548" cy="32696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7F8839-44E7-E5F5-A008-0F53A91F0989}"/>
                </a:ext>
              </a:extLst>
            </p:cNvPr>
            <p:cNvGrpSpPr/>
            <p:nvPr/>
          </p:nvGrpSpPr>
          <p:grpSpPr>
            <a:xfrm>
              <a:off x="1348509" y="2773952"/>
              <a:ext cx="2269548" cy="3269674"/>
              <a:chOff x="535710" y="1943966"/>
              <a:chExt cx="3225512" cy="4722805"/>
            </a:xfrm>
          </p:grpSpPr>
          <p:pic>
            <p:nvPicPr>
              <p:cNvPr id="7" name="Picture 6" descr="A cartoon of a person holding up two signs&#10;&#10;Description automatically generated">
                <a:extLst>
                  <a:ext uri="{FF2B5EF4-FFF2-40B4-BE49-F238E27FC236}">
                    <a16:creationId xmlns:a16="http://schemas.microsoft.com/office/drawing/2014/main" id="{C5FF2601-C153-3BBF-210B-65A6DC7B95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8" t="3366" r="5563" b="8486"/>
              <a:stretch/>
            </p:blipFill>
            <p:spPr>
              <a:xfrm>
                <a:off x="535710" y="1943966"/>
                <a:ext cx="3225512" cy="472280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C26DF8-DF22-3933-5822-1C2DA11EF7F7}"/>
                  </a:ext>
                </a:extLst>
              </p:cNvPr>
              <p:cNvSpPr/>
              <p:nvPr/>
            </p:nvSpPr>
            <p:spPr>
              <a:xfrm>
                <a:off x="766618" y="2115127"/>
                <a:ext cx="1020618" cy="997528"/>
              </a:xfrm>
              <a:prstGeom prst="rect">
                <a:avLst/>
              </a:prstGeom>
              <a:solidFill>
                <a:srgbClr val="F5EFA1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03541E-BBCA-75B3-D606-B05A108E80BA}"/>
                  </a:ext>
                </a:extLst>
              </p:cNvPr>
              <p:cNvSpPr/>
              <p:nvPr/>
            </p:nvSpPr>
            <p:spPr>
              <a:xfrm>
                <a:off x="2556451" y="2115127"/>
                <a:ext cx="1020618" cy="997528"/>
              </a:xfrm>
              <a:prstGeom prst="rect">
                <a:avLst/>
              </a:prstGeom>
              <a:solidFill>
                <a:srgbClr val="F5EFA1"/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DADF3C-4B10-ED4C-64E3-77D6AA92BF5E}"/>
                </a:ext>
              </a:extLst>
            </p:cNvPr>
            <p:cNvSpPr txBox="1"/>
            <p:nvPr/>
          </p:nvSpPr>
          <p:spPr>
            <a:xfrm>
              <a:off x="1482141" y="3180202"/>
              <a:ext cx="779466" cy="23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ROW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18759-55B1-A700-965E-3CC96AD57E49}"/>
                </a:ext>
              </a:extLst>
            </p:cNvPr>
            <p:cNvSpPr txBox="1"/>
            <p:nvPr/>
          </p:nvSpPr>
          <p:spPr>
            <a:xfrm>
              <a:off x="2723436" y="3180202"/>
              <a:ext cx="779466" cy="234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ROW</a:t>
              </a: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AEB6B-8CAF-BE8D-56BE-BB89900FDDB8}"/>
              </a:ext>
            </a:extLst>
          </p:cNvPr>
          <p:cNvGrpSpPr/>
          <p:nvPr/>
        </p:nvGrpSpPr>
        <p:grpSpPr>
          <a:xfrm>
            <a:off x="7828973" y="2773952"/>
            <a:ext cx="4206009" cy="3201420"/>
            <a:chOff x="7828973" y="2773952"/>
            <a:chExt cx="4206009" cy="3201420"/>
          </a:xfrm>
        </p:grpSpPr>
        <p:pic>
          <p:nvPicPr>
            <p:cNvPr id="1028" name="Picture 4" descr="A Brief Overview of Outlier Detection Techniques | by Sergio Santoyo |  Towards Data Science">
              <a:extLst>
                <a:ext uri="{FF2B5EF4-FFF2-40B4-BE49-F238E27FC236}">
                  <a16:creationId xmlns:a16="http://schemas.microsoft.com/office/drawing/2014/main" id="{D7B75B73-5B0B-C506-9754-5414C4B8E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973" y="2773952"/>
              <a:ext cx="4206009" cy="280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45FFF-9AD7-C8D0-DAF0-2BC3F8397657}"/>
                </a:ext>
              </a:extLst>
            </p:cNvPr>
            <p:cNvSpPr txBox="1"/>
            <p:nvPr/>
          </p:nvSpPr>
          <p:spPr>
            <a:xfrm>
              <a:off x="8562109" y="5513707"/>
              <a:ext cx="276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9008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 manipulation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9451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50E874-8990-7620-B857-60D68E51591C}"/>
              </a:ext>
            </a:extLst>
          </p:cNvPr>
          <p:cNvSpPr txBox="1"/>
          <p:nvPr/>
        </p:nvSpPr>
        <p:spPr>
          <a:xfrm>
            <a:off x="660400" y="3301067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Added new 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F5E52-07A4-ADAA-6F54-3E320FA9F2C9}"/>
              </a:ext>
            </a:extLst>
          </p:cNvPr>
          <p:cNvSpPr txBox="1"/>
          <p:nvPr/>
        </p:nvSpPr>
        <p:spPr>
          <a:xfrm>
            <a:off x="720433" y="2002303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One-hot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BDA1B-43C6-3BD1-4745-4BF063E6B164}"/>
              </a:ext>
            </a:extLst>
          </p:cNvPr>
          <p:cNvSpPr txBox="1"/>
          <p:nvPr/>
        </p:nvSpPr>
        <p:spPr>
          <a:xfrm>
            <a:off x="720434" y="4599832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Outliers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1E81C1-4615-757B-C0CA-D1ED3E3EDD44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3385124" y="2200947"/>
            <a:ext cx="2858658" cy="14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924DDC-0006-D49A-83CE-C01FD2C35D77}"/>
              </a:ext>
            </a:extLst>
          </p:cNvPr>
          <p:cNvSpPr txBox="1"/>
          <p:nvPr/>
        </p:nvSpPr>
        <p:spPr>
          <a:xfrm>
            <a:off x="6243782" y="2016281"/>
            <a:ext cx="1888836" cy="369332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FECF1-71F6-F3AD-D6F6-1143EC9CB6AE}"/>
              </a:ext>
            </a:extLst>
          </p:cNvPr>
          <p:cNvSpPr txBox="1"/>
          <p:nvPr/>
        </p:nvSpPr>
        <p:spPr>
          <a:xfrm>
            <a:off x="7998692" y="3429000"/>
            <a:ext cx="1888836" cy="369332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Smoker status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EFA7A-7497-315C-13D6-2B6902F39F8E}"/>
              </a:ext>
            </a:extLst>
          </p:cNvPr>
          <p:cNvSpPr txBox="1"/>
          <p:nvPr/>
        </p:nvSpPr>
        <p:spPr>
          <a:xfrm>
            <a:off x="6243782" y="4703618"/>
            <a:ext cx="1888836" cy="369332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52B502-22B0-5498-3261-CB27FF5A8D77}"/>
              </a:ext>
            </a:extLst>
          </p:cNvPr>
          <p:cNvGrpSpPr/>
          <p:nvPr/>
        </p:nvGrpSpPr>
        <p:grpSpPr>
          <a:xfrm>
            <a:off x="5786582" y="3613666"/>
            <a:ext cx="494146" cy="1250376"/>
            <a:chOff x="5786582" y="3613666"/>
            <a:chExt cx="494146" cy="125037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4FECB88-33C4-2585-B053-69AE3B423C96}"/>
                </a:ext>
              </a:extLst>
            </p:cNvPr>
            <p:cNvCxnSpPr>
              <a:cxnSpLocks/>
            </p:cNvCxnSpPr>
            <p:nvPr/>
          </p:nvCxnSpPr>
          <p:spPr>
            <a:xfrm>
              <a:off x="5786582" y="4856601"/>
              <a:ext cx="494146" cy="74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D68C77-1AF3-30B0-EC49-E75816A43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6582" y="3613666"/>
              <a:ext cx="0" cy="12429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66C7E1-7352-BEEC-AC12-20C8D7D8EFF6}"/>
              </a:ext>
            </a:extLst>
          </p:cNvPr>
          <p:cNvGrpSpPr/>
          <p:nvPr/>
        </p:nvGrpSpPr>
        <p:grpSpPr>
          <a:xfrm>
            <a:off x="5786582" y="2200947"/>
            <a:ext cx="2212110" cy="1427601"/>
            <a:chOff x="5786582" y="2200947"/>
            <a:chExt cx="2212110" cy="142760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CB0AE7-9FBC-FE59-D97D-6FD458F68D02}"/>
                </a:ext>
              </a:extLst>
            </p:cNvPr>
            <p:cNvCxnSpPr>
              <a:cxnSpLocks/>
            </p:cNvCxnSpPr>
            <p:nvPr/>
          </p:nvCxnSpPr>
          <p:spPr>
            <a:xfrm>
              <a:off x="5786582" y="3613666"/>
              <a:ext cx="2212110" cy="14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E13E55-8913-FD2D-608D-C5E32DCC1B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6582" y="2200947"/>
              <a:ext cx="0" cy="14127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431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69C9-80AA-2933-567B-F7C3E5AE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1978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Data manipulation (CONTD.)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5ED379-B423-0DEC-DD50-2529BC0411B9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9451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50E874-8990-7620-B857-60D68E51591C}"/>
              </a:ext>
            </a:extLst>
          </p:cNvPr>
          <p:cNvSpPr txBox="1"/>
          <p:nvPr/>
        </p:nvSpPr>
        <p:spPr>
          <a:xfrm>
            <a:off x="660400" y="3301067"/>
            <a:ext cx="2904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Added new 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F5E52-07A4-ADAA-6F54-3E320FA9F2C9}"/>
              </a:ext>
            </a:extLst>
          </p:cNvPr>
          <p:cNvSpPr txBox="1"/>
          <p:nvPr/>
        </p:nvSpPr>
        <p:spPr>
          <a:xfrm>
            <a:off x="720433" y="2002303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One-hot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BDA1B-43C6-3BD1-4745-4BF063E6B164}"/>
              </a:ext>
            </a:extLst>
          </p:cNvPr>
          <p:cNvSpPr txBox="1"/>
          <p:nvPr/>
        </p:nvSpPr>
        <p:spPr>
          <a:xfrm>
            <a:off x="720434" y="4599832"/>
            <a:ext cx="266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Outliers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24DDC-0006-D49A-83CE-C01FD2C35D77}"/>
              </a:ext>
            </a:extLst>
          </p:cNvPr>
          <p:cNvSpPr txBox="1"/>
          <p:nvPr/>
        </p:nvSpPr>
        <p:spPr>
          <a:xfrm>
            <a:off x="6243782" y="2456872"/>
            <a:ext cx="1888836" cy="369332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Risk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FECF1-71F6-F3AD-D6F6-1143EC9CB6AE}"/>
              </a:ext>
            </a:extLst>
          </p:cNvPr>
          <p:cNvSpPr txBox="1"/>
          <p:nvPr/>
        </p:nvSpPr>
        <p:spPr>
          <a:xfrm>
            <a:off x="9194801" y="2461489"/>
            <a:ext cx="1888836" cy="369332"/>
          </a:xfrm>
          <a:prstGeom prst="rect">
            <a:avLst/>
          </a:prstGeom>
          <a:solidFill>
            <a:srgbClr val="FFC000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BMI Category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E34519-CFF5-5FA6-65C0-15AD932C4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32"/>
          <a:stretch/>
        </p:blipFill>
        <p:spPr>
          <a:xfrm>
            <a:off x="3886202" y="3429000"/>
            <a:ext cx="4267198" cy="2033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17010B-27CE-D26B-4B09-82C734C1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059" y="3429000"/>
            <a:ext cx="2556451" cy="2033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F66CDFF-B7B2-54ED-792B-DEBC5D99B0AD}"/>
              </a:ext>
            </a:extLst>
          </p:cNvPr>
          <p:cNvGrpSpPr/>
          <p:nvPr/>
        </p:nvGrpSpPr>
        <p:grpSpPr>
          <a:xfrm>
            <a:off x="3565237" y="2641538"/>
            <a:ext cx="2678545" cy="859584"/>
            <a:chOff x="3565237" y="2641538"/>
            <a:chExt cx="2678545" cy="8595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21E81C1-4615-757B-C0CA-D1ED3E3EDD4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565237" y="2641538"/>
              <a:ext cx="26785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6D340A-5DE4-590F-C276-BF51C344C10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3565237" y="2641538"/>
              <a:ext cx="0" cy="8595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A6AB0E-0958-D638-F030-197B503E07EF}"/>
              </a:ext>
            </a:extLst>
          </p:cNvPr>
          <p:cNvGrpSpPr/>
          <p:nvPr/>
        </p:nvGrpSpPr>
        <p:grpSpPr>
          <a:xfrm>
            <a:off x="3565237" y="1930400"/>
            <a:ext cx="6368472" cy="711138"/>
            <a:chOff x="3565237" y="1930400"/>
            <a:chExt cx="6368472" cy="71113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4E3D98-F048-52A1-87F9-399644BE7C7B}"/>
                </a:ext>
              </a:extLst>
            </p:cNvPr>
            <p:cNvCxnSpPr/>
            <p:nvPr/>
          </p:nvCxnSpPr>
          <p:spPr>
            <a:xfrm flipV="1">
              <a:off x="3565237" y="1939636"/>
              <a:ext cx="0" cy="7019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E65753-9EE8-61ED-E8CF-F0C14688E5E4}"/>
                </a:ext>
              </a:extLst>
            </p:cNvPr>
            <p:cNvCxnSpPr/>
            <p:nvPr/>
          </p:nvCxnSpPr>
          <p:spPr>
            <a:xfrm>
              <a:off x="3565237" y="1930400"/>
              <a:ext cx="63592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E164D04-D85B-C965-8C8D-5722CF36A69E}"/>
                </a:ext>
              </a:extLst>
            </p:cNvPr>
            <p:cNvCxnSpPr/>
            <p:nvPr/>
          </p:nvCxnSpPr>
          <p:spPr>
            <a:xfrm>
              <a:off x="9933709" y="1939636"/>
              <a:ext cx="0" cy="46277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285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5822-F859-A633-1472-92A057D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19666"/>
          </a:xfrm>
        </p:spPr>
        <p:txBody>
          <a:bodyPr>
            <a:normAutofit/>
          </a:bodyPr>
          <a:lstStyle/>
          <a:p>
            <a:r>
              <a:rPr lang="en-US" sz="3600" dirty="0"/>
              <a:t>Modified dataset: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A974F0-01B6-4036-2841-E084E81CDF06}"/>
              </a:ext>
            </a:extLst>
          </p:cNvPr>
          <p:cNvCxnSpPr>
            <a:cxnSpLocks/>
          </p:cNvCxnSpPr>
          <p:nvPr/>
        </p:nvCxnSpPr>
        <p:spPr>
          <a:xfrm>
            <a:off x="660400" y="1533236"/>
            <a:ext cx="1094511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98E87A-BDAF-9EBF-D601-AE5DC894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75" y="2221996"/>
            <a:ext cx="10420254" cy="3295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52269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d341b55-b684-47e5-9d32-59e3ac5d665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94ACFF5607A641904F489FBC64B239" ma:contentTypeVersion="13" ma:contentTypeDescription="Create a new document." ma:contentTypeScope="" ma:versionID="5a4739f1cd92e1c6c42dfc6f9b5ef445">
  <xsd:schema xmlns:xsd="http://www.w3.org/2001/XMLSchema" xmlns:xs="http://www.w3.org/2001/XMLSchema" xmlns:p="http://schemas.microsoft.com/office/2006/metadata/properties" xmlns:ns3="7d341b55-b684-47e5-9d32-59e3ac5d6651" xmlns:ns4="f8d78866-427f-4a3d-89ee-13efeed6eb72" targetNamespace="http://schemas.microsoft.com/office/2006/metadata/properties" ma:root="true" ma:fieldsID="4a23085a6190fa0b2e56735b079d5157" ns3:_="" ns4:_="">
    <xsd:import namespace="7d341b55-b684-47e5-9d32-59e3ac5d6651"/>
    <xsd:import namespace="f8d78866-427f-4a3d-89ee-13efeed6eb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41b55-b684-47e5-9d32-59e3ac5d66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d78866-427f-4a3d-89ee-13efeed6eb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EDC98F-7398-466D-A6D1-FB7BC9677617}">
  <ds:schemaRefs>
    <ds:schemaRef ds:uri="f8d78866-427f-4a3d-89ee-13efeed6eb72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d341b55-b684-47e5-9d32-59e3ac5d6651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EA716B7-29E8-443E-BD16-D9526A0CA1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FF5FFB-71C5-4748-955A-C0F128124D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341b55-b684-47e5-9d32-59e3ac5d6651"/>
    <ds:schemaRef ds:uri="f8d78866-427f-4a3d-89ee-13efeed6eb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3541</TotalTime>
  <Words>592</Words>
  <Application>Microsoft Office PowerPoint</Application>
  <PresentationFormat>Widescreen</PresentationFormat>
  <Paragraphs>138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Light</vt:lpstr>
      <vt:lpstr>Arial</vt:lpstr>
      <vt:lpstr>Avenir Next LT Pro</vt:lpstr>
      <vt:lpstr>Calibri</vt:lpstr>
      <vt:lpstr>Courier New</vt:lpstr>
      <vt:lpstr>Gill Sans MT</vt:lpstr>
      <vt:lpstr>Google Sans</vt:lpstr>
      <vt:lpstr>Symbol</vt:lpstr>
      <vt:lpstr>Wingdings 2</vt:lpstr>
      <vt:lpstr>DividendVTI</vt:lpstr>
      <vt:lpstr>Data analysis on us Health Insurance     </vt:lpstr>
      <vt:lpstr>Objective:</vt:lpstr>
      <vt:lpstr>About the dataset:</vt:lpstr>
      <vt:lpstr>What to expect:</vt:lpstr>
      <vt:lpstr>OUTLINE:</vt:lpstr>
      <vt:lpstr>Data cleaning:</vt:lpstr>
      <vt:lpstr>Data manipulation:</vt:lpstr>
      <vt:lpstr>Data manipulation (CONTD.):</vt:lpstr>
      <vt:lpstr>Modified dataset:</vt:lpstr>
      <vt:lpstr>Data manipulation (contd.):</vt:lpstr>
      <vt:lpstr>Data analysis – (pre-analysis):</vt:lpstr>
      <vt:lpstr>Comparing the datasets for both cases:</vt:lpstr>
      <vt:lpstr>Comparing the datasets for both cases:</vt:lpstr>
      <vt:lpstr>Comparing the datasets for both cases:</vt:lpstr>
      <vt:lpstr>Comparing the datasets for both cases:</vt:lpstr>
      <vt:lpstr>Insight-1: impact of Age, smoking on charges</vt:lpstr>
      <vt:lpstr>Insight-2: increase in charges with age</vt:lpstr>
      <vt:lpstr>Insight-3: Charges variation based on regions</vt:lpstr>
      <vt:lpstr>Insight-4: TRENDS based on Bmi &amp; smoking.</vt:lpstr>
      <vt:lpstr>Insight 5: Influence of Children on charges</vt:lpstr>
      <vt:lpstr>Predictive modelling:</vt:lpstr>
      <vt:lpstr>Comparisons of the model prediCtions:</vt:lpstr>
      <vt:lpstr>Dataset training and testing:</vt:lpstr>
      <vt:lpstr>CONCLUSION: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Insurance     </dc:title>
  <dc:creator>Saptami Biswas</dc:creator>
  <cp:lastModifiedBy>Padmasree Sappa</cp:lastModifiedBy>
  <cp:revision>10</cp:revision>
  <dcterms:created xsi:type="dcterms:W3CDTF">2024-05-09T19:25:48Z</dcterms:created>
  <dcterms:modified xsi:type="dcterms:W3CDTF">2025-06-04T23:22:36Z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0x010100BB94ACFF5607A641904F489FBC64B239</vt:lpwstr>
  </property>
</Properties>
</file>